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87" r:id="rId2"/>
  </p:sldMasterIdLst>
  <p:notesMasterIdLst>
    <p:notesMasterId r:id="rId17"/>
  </p:notesMasterIdLst>
  <p:sldIdLst>
    <p:sldId id="654" r:id="rId3"/>
    <p:sldId id="731" r:id="rId4"/>
    <p:sldId id="744" r:id="rId5"/>
    <p:sldId id="745" r:id="rId6"/>
    <p:sldId id="746" r:id="rId7"/>
    <p:sldId id="747" r:id="rId8"/>
    <p:sldId id="748" r:id="rId9"/>
    <p:sldId id="749" r:id="rId10"/>
    <p:sldId id="750" r:id="rId11"/>
    <p:sldId id="751" r:id="rId12"/>
    <p:sldId id="752" r:id="rId13"/>
    <p:sldId id="753" r:id="rId14"/>
    <p:sldId id="754" r:id="rId15"/>
    <p:sldId id="755" r:id="rId16"/>
  </p:sldIdLst>
  <p:sldSz cx="9144000" cy="5715000" type="screen16x1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27" autoAdjust="0"/>
    <p:restoredTop sz="94660"/>
  </p:normalViewPr>
  <p:slideViewPr>
    <p:cSldViewPr snapToGrid="0" snapToObjects="1">
      <p:cViewPr varScale="1">
        <p:scale>
          <a:sx n="113" d="100"/>
          <a:sy n="113" d="100"/>
        </p:scale>
        <p:origin x="1068" y="102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1E3B803-1AA5-4444-80C6-E1ED575F1956}" type="datetime1">
              <a:rPr lang="en-US"/>
              <a:pPr>
                <a:defRPr/>
              </a:pPr>
              <a:t>10/15/2023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99246D5-D797-6F47-BAC7-D0014C688C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8203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ＭＳ Ｐゴシック" pitchFamily="-109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178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8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908E00-6592-2642-B910-4C1491EDF6D1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BB103C-3267-2246-8C40-40D364415F9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1453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BB103C-3267-2246-8C40-40D364415F9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3554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BB103C-3267-2246-8C40-40D364415F9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2606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BB103C-3267-2246-8C40-40D364415F9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3363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BB103C-3267-2246-8C40-40D364415F9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950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BB103C-3267-2246-8C40-40D364415F9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044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685800"/>
            <a:ext cx="54864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DA9BD0C-A493-7B42-80E1-E827FD197811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308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685800"/>
            <a:ext cx="54864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the avalanche size </a:t>
            </a:r>
            <a:r>
              <a:rPr lang="ja-JP" altLang="en-US">
                <a:latin typeface="Cambria Math" pitchFamily="18" charset="0"/>
              </a:rPr>
              <a:t>𝑆</a:t>
            </a:r>
            <a:r>
              <a:rPr lang="en-US"/>
              <a:t>, the number of toppling events in a given avalanche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CF002AB-A023-B54E-88CD-86C497DF6497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439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BB103C-3267-2246-8C40-40D364415F9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984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BB103C-3267-2246-8C40-40D364415F9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971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685800"/>
            <a:ext cx="54864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567266-16CB-468A-9473-273D1A39C83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648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BB103C-3267-2246-8C40-40D364415F9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52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BB103C-3267-2246-8C40-40D364415F9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061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63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C05CB-E5C9-4666-B482-1014BB8106D7}" type="datetime1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AD468-F881-2047-835E-ADD4E4D443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A564E-583E-4A02-8A68-773013216D0D}" type="datetime1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A1A4A-F067-7C43-803D-A012D7B078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73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73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48AA5-77EC-42FB-A1D7-838D337FD8C9}" type="datetime1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E0288-9D25-3A45-AC8B-49D6930EA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6611E-03FA-4BB4-8D1C-295947190F52}" type="datetime1">
              <a:rPr lang="en-US" smtClean="0"/>
              <a:t>10/15/2023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CE4DE-63A2-4EDB-B108-50180319EC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013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AFEE8-5E9B-4554-A599-C9630697B09B}" type="datetime1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DB814-750B-9D45-9F08-EB721A2948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1C707-54C0-45A7-9BE7-F58502E1014D}" type="datetime1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8A97C-AA4F-654E-9D46-FE19EEEA61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0987D-AB8F-4EED-9127-DF49F7F436CB}" type="datetime1">
              <a:rPr lang="en-US" smtClean="0"/>
              <a:t>10/15/2023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32EBD-2624-E046-AD9F-8DE3D669AE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4D65A-BCC0-41C1-A96E-012139E71EF7}" type="datetime1">
              <a:rPr lang="en-US" smtClean="0"/>
              <a:t>10/15/2023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3DE79-3751-8241-8CF0-AE3795C9AE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F6C91-5B2E-4AFA-9493-FE4BCFED3F38}" type="datetime1">
              <a:rPr lang="en-US" smtClean="0"/>
              <a:t>10/15/2023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26D6A-7BBB-2D44-AD35-4BA63335B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4F0C3-F0FE-4C97-8876-50B87576D427}" type="datetime1">
              <a:rPr lang="en-US" smtClean="0"/>
              <a:t>10/15/2023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1CD94-4161-9C40-875F-098997BC2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7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7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E7221-8889-4715-955C-8401B47AD8C3}" type="datetime1">
              <a:rPr lang="en-US" smtClean="0"/>
              <a:t>10/15/2023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9D9DC-DB1B-8647-A66D-8BC490DAA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8BD6E-B300-41DB-8838-40896050FA53}" type="datetime1">
              <a:rPr lang="en-US" smtClean="0"/>
              <a:t>10/15/2023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9FE74-AC9A-5C4C-BBF1-A6038DA337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028E00D-C7A4-477A-8438-C07F990D3821}" type="datetime1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EC338BD-C282-7149-B5F5-625D466CF5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-111" charset="0"/>
        <a:buChar char="•"/>
        <a:defRPr sz="3200" kern="12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-111" charset="0"/>
        <a:buChar char="–"/>
        <a:defRPr sz="28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11" charset="0"/>
        <a:buChar char="•"/>
        <a:defRPr sz="24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11" charset="0"/>
        <a:buChar char="–"/>
        <a:defRPr sz="20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11" charset="0"/>
        <a:buChar char="»"/>
        <a:defRPr sz="20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3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7D5CB26-31D4-46E1-9859-319AA29ADF5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10/15/2023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3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3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836C7F4-3B8E-8A4A-9E90-0864C89D00F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file://localhost/Users/kimalbrecht/Documents/CCNR/02.network-science-book/slides/CLASS1-Introduction/Background-Rete-preview.mov" TargetMode="External"/><Relationship Id="rId1" Type="http://schemas.microsoft.com/office/2007/relationships/media" Target="file://localhost/Users/kimalbrecht/Documents/CCNR/02.network-science-book/slides/CLASS1-Introduction/Background-Rete-preview.mov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7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Picture 2" descr="/Users/barabasi 1/.Trash/2011-Warsaw-FuturICT-5min/Background-Rete-preview.mov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241304"/>
            <a:ext cx="9144000" cy="255454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3200" dirty="0">
                <a:solidFill>
                  <a:srgbClr val="000000"/>
                </a:solidFill>
                <a:latin typeface="Trajan Pro"/>
                <a:cs typeface="Trajan Pro"/>
              </a:rPr>
              <a:t>Frontiers of Network Science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3200" dirty="0">
                <a:solidFill>
                  <a:srgbClr val="000000"/>
                </a:solidFill>
                <a:latin typeface="Trajan Pro"/>
                <a:cs typeface="Trajan Pro"/>
              </a:rPr>
              <a:t>Fall 2023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ko-KR" sz="3200" dirty="0">
              <a:solidFill>
                <a:srgbClr val="000000"/>
              </a:solidFill>
              <a:latin typeface="Trajan Pro"/>
              <a:cs typeface="Trajan Pro"/>
            </a:endParaRPr>
          </a:p>
          <a:p>
            <a:pPr algn="ctr" defTabSz="914400">
              <a:defRPr/>
            </a:pPr>
            <a:r>
              <a:rPr lang="en-US" altLang="ko-KR" sz="3200">
                <a:solidFill>
                  <a:srgbClr val="000000"/>
                </a:solidFill>
                <a:latin typeface="Trajan Pro"/>
                <a:cs typeface="Trajan Pro"/>
              </a:rPr>
              <a:t>Class 14 Robustness, the rest of it</a:t>
            </a:r>
            <a:endParaRPr lang="en-US" altLang="ko-KR" sz="3200" dirty="0">
              <a:solidFill>
                <a:srgbClr val="000000"/>
              </a:solidFill>
              <a:latin typeface="Trajan Pro"/>
              <a:cs typeface="Trajan Pro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3200" dirty="0">
                <a:solidFill>
                  <a:srgbClr val="000000"/>
                </a:solidFill>
                <a:latin typeface="Trajan Pro"/>
                <a:cs typeface="Trajan Pro"/>
              </a:rPr>
              <a:t>(Chapter 8 in Textbook)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2875903"/>
            <a:ext cx="9145588" cy="2170232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91407" tIns="45704" rIns="91407" bIns="45704">
            <a:prstTxWarp prst="textNoShape">
              <a:avLst/>
            </a:prstTxWarp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solidFill>
                <a:srgbClr val="000000"/>
              </a:solidFill>
              <a:latin typeface="Helvetica"/>
              <a:ea typeface="ＭＳ Ｐゴシック" charset="0"/>
              <a:cs typeface="Helvetica"/>
            </a:endParaRP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solidFill>
                <a:srgbClr val="000000"/>
              </a:solidFill>
              <a:latin typeface="Helvetica"/>
              <a:ea typeface="ＭＳ Ｐゴシック" charset="0"/>
              <a:cs typeface="Helvetica"/>
            </a:endParaRP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solidFill>
                <a:srgbClr val="000000"/>
              </a:solidFill>
              <a:latin typeface="Helvetica"/>
              <a:ea typeface="ＭＳ Ｐゴシック" charset="0"/>
              <a:cs typeface="Helvetica"/>
            </a:endParaRP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solidFill>
                <a:srgbClr val="000000"/>
              </a:solidFill>
              <a:latin typeface="Helvetica"/>
              <a:ea typeface="ＭＳ Ｐゴシック" charset="0"/>
              <a:cs typeface="Helvetica"/>
            </a:endParaRP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solidFill>
                <a:srgbClr val="000000"/>
              </a:solidFill>
              <a:latin typeface="Helvetica"/>
              <a:ea typeface="ＭＳ Ｐゴシック" charset="0"/>
              <a:cs typeface="Helvetica"/>
            </a:endParaRP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solidFill>
                <a:srgbClr val="000000"/>
              </a:solidFill>
              <a:latin typeface="Helvetica"/>
              <a:ea typeface="ＭＳ Ｐゴシック" charset="0"/>
              <a:cs typeface="Helvetica"/>
            </a:endParaRP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00"/>
                </a:solidFill>
                <a:ea typeface="ＭＳ Ｐゴシック" charset="0"/>
                <a:cs typeface="Helvetica"/>
              </a:rPr>
              <a:t>based on slides by             </a:t>
            </a: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00"/>
                </a:solidFill>
                <a:ea typeface="ＭＳ Ｐゴシック" charset="0"/>
                <a:cs typeface="Helvetica"/>
              </a:rPr>
              <a:t>Albert-</a:t>
            </a:r>
            <a:r>
              <a:rPr lang="en-US" sz="1400" dirty="0" err="1">
                <a:solidFill>
                  <a:srgbClr val="000000"/>
                </a:solidFill>
                <a:ea typeface="ＭＳ Ｐゴシック" charset="0"/>
                <a:cs typeface="Helvetica"/>
              </a:rPr>
              <a:t>László</a:t>
            </a:r>
            <a:r>
              <a:rPr lang="en-US" sz="1400" dirty="0">
                <a:solidFill>
                  <a:srgbClr val="000000"/>
                </a:solidFill>
                <a:ea typeface="ＭＳ Ｐゴシック" charset="0"/>
                <a:cs typeface="Helvetica"/>
              </a:rPr>
              <a:t> Barabási</a:t>
            </a: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00"/>
                </a:solidFill>
                <a:ea typeface="ＭＳ Ｐゴシック" charset="0"/>
                <a:cs typeface="Helvetica"/>
              </a:rPr>
              <a:t>and </a:t>
            </a:r>
            <a:r>
              <a:rPr lang="en-US" sz="1400" dirty="0"/>
              <a:t>Roberta Sinatr</a:t>
            </a:r>
            <a:r>
              <a:rPr lang="en-US" sz="1600" dirty="0"/>
              <a:t>a</a:t>
            </a:r>
          </a:p>
        </p:txBody>
      </p:sp>
      <p:sp>
        <p:nvSpPr>
          <p:cNvPr id="177157" name="Text Box 3"/>
          <p:cNvSpPr txBox="1">
            <a:spLocks noChangeArrowheads="1"/>
          </p:cNvSpPr>
          <p:nvPr/>
        </p:nvSpPr>
        <p:spPr bwMode="auto">
          <a:xfrm>
            <a:off x="3149600" y="5197006"/>
            <a:ext cx="3877733" cy="400110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srgbClr val="000000"/>
                </a:solidFill>
                <a:latin typeface="Trajan Pro"/>
                <a:ea typeface="ＭＳ Ｐゴシック" charset="-128"/>
                <a:cs typeface="Trajan Pro"/>
              </a:rPr>
              <a:t>www.BarabasiLab.com</a:t>
            </a:r>
            <a:endParaRPr lang="en-US" sz="2000" dirty="0">
              <a:solidFill>
                <a:srgbClr val="000000"/>
              </a:solidFill>
              <a:latin typeface="Trajan Pro"/>
              <a:ea typeface="ＭＳ Ｐゴシック" charset="-128"/>
              <a:cs typeface="Trajan Pro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91580" y="3115321"/>
            <a:ext cx="40986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Boleslaw Szymanski </a:t>
            </a:r>
            <a:endParaRPr lang="en-GB" sz="36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AD468-F881-2047-835E-ADD4E4D4438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58" fill="hold"/>
                                        <p:tgtEl>
                                          <p:spTgt spid="1771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715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7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771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154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7938" y="78713"/>
            <a:ext cx="9144000" cy="350573"/>
          </a:xfrm>
        </p:spPr>
        <p:txBody>
          <a:bodyPr>
            <a:noAutofit/>
          </a:bodyPr>
          <a:lstStyle/>
          <a:p>
            <a:pPr eaLnBrk="1" hangingPunct="1"/>
            <a:r>
              <a:rPr lang="en-US" sz="1800" b="1" cap="all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Solving the Equation by Generating Function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4950" y="4356739"/>
            <a:ext cx="8116888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defTabSz="914400"/>
            <a:r>
              <a:rPr lang="en-US" sz="2000" b="1">
                <a:solidFill>
                  <a:srgbClr val="FF0000"/>
                </a:solidFill>
                <a:ea typeface="Arial" charset="0"/>
                <a:cs typeface="Arial" charset="0"/>
              </a:rPr>
              <a:t>Phase Transition </a:t>
            </a:r>
          </a:p>
          <a:p>
            <a:pPr defTabSz="914400"/>
            <a:r>
              <a:rPr lang="en-US" sz="2000">
                <a:solidFill>
                  <a:srgbClr val="000000"/>
                </a:solidFill>
                <a:ea typeface="Times New Roman" charset="0"/>
                <a:cs typeface="Times New Roman" charset="0"/>
              </a:rPr>
              <a:t>&lt;</a:t>
            </a:r>
            <a:r>
              <a:rPr lang="en-US" sz="2000" i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en-US" sz="2000">
                <a:solidFill>
                  <a:srgbClr val="000000"/>
                </a:solidFill>
                <a:ea typeface="Times New Roman" charset="0"/>
                <a:cs typeface="Times New Roman" charset="0"/>
              </a:rPr>
              <a:t>&gt;</a:t>
            </a:r>
            <a:r>
              <a:rPr lang="en-US" sz="20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= </a:t>
            </a:r>
            <a:r>
              <a:rPr lang="en-US" sz="2000" i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G</a:t>
            </a:r>
            <a:r>
              <a:rPr lang="en-US" sz="2000" i="1" baseline="-250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en-US" sz="2000" i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’</a:t>
            </a:r>
            <a:r>
              <a:rPr lang="en-US" sz="20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(1) = 1+</a:t>
            </a:r>
            <a:r>
              <a:rPr lang="en-US" sz="2000" i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G</a:t>
            </a:r>
            <a:r>
              <a:rPr lang="en-US" sz="2000" i="1" baseline="-250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sz="2000" i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’</a:t>
            </a:r>
            <a:r>
              <a:rPr lang="en-US" sz="20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(1) </a:t>
            </a:r>
            <a:r>
              <a:rPr lang="en-US" sz="2000" i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G</a:t>
            </a:r>
            <a:r>
              <a:rPr lang="en-US" sz="2000" i="1" baseline="-250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en-US" sz="2000" i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’</a:t>
            </a:r>
            <a:r>
              <a:rPr lang="en-US" sz="20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(1) = 1 + </a:t>
            </a:r>
            <a:r>
              <a:rPr lang="en-US" sz="2000">
                <a:solidFill>
                  <a:srgbClr val="000000"/>
                </a:solidFill>
                <a:ea typeface="Times New Roman" charset="0"/>
                <a:cs typeface="Times New Roman" charset="0"/>
              </a:rPr>
              <a:t>&lt;</a:t>
            </a:r>
            <a:r>
              <a:rPr lang="en-US" sz="2000" i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sz="2000">
                <a:solidFill>
                  <a:srgbClr val="000000"/>
                </a:solidFill>
                <a:ea typeface="Times New Roman" charset="0"/>
                <a:cs typeface="Times New Roman" charset="0"/>
              </a:rPr>
              <a:t>&gt; &lt;</a:t>
            </a:r>
            <a:r>
              <a:rPr lang="en-US" sz="2000" i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en-US" sz="2000">
                <a:solidFill>
                  <a:srgbClr val="000000"/>
                </a:solidFill>
                <a:ea typeface="Times New Roman" charset="0"/>
                <a:cs typeface="Times New Roman" charset="0"/>
              </a:rPr>
              <a:t>&gt;, </a:t>
            </a:r>
            <a:r>
              <a:rPr lang="en-US" sz="2000">
                <a:solidFill>
                  <a:srgbClr val="000000"/>
                </a:solidFill>
                <a:ea typeface="Arial" charset="0"/>
                <a:cs typeface="Arial" charset="0"/>
              </a:rPr>
              <a:t>then</a:t>
            </a:r>
          </a:p>
          <a:p>
            <a:pPr defTabSz="914400"/>
            <a:r>
              <a:rPr lang="en-US" sz="2000">
                <a:solidFill>
                  <a:srgbClr val="000000"/>
                </a:solidFill>
                <a:ea typeface="Times New Roman" charset="0"/>
                <a:cs typeface="Times New Roman" charset="0"/>
              </a:rPr>
              <a:t>&lt;</a:t>
            </a:r>
            <a:r>
              <a:rPr lang="en-US" sz="2000" i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en-US" sz="2000">
                <a:solidFill>
                  <a:srgbClr val="000000"/>
                </a:solidFill>
                <a:ea typeface="Times New Roman" charset="0"/>
                <a:cs typeface="Times New Roman" charset="0"/>
              </a:rPr>
              <a:t>&gt;</a:t>
            </a:r>
            <a:r>
              <a:rPr lang="en-US" sz="20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= 1/(1-</a:t>
            </a:r>
            <a:r>
              <a:rPr lang="en-US" sz="2000">
                <a:solidFill>
                  <a:srgbClr val="000000"/>
                </a:solidFill>
                <a:ea typeface="Times New Roman" charset="0"/>
                <a:cs typeface="Times New Roman" charset="0"/>
              </a:rPr>
              <a:t> &lt;</a:t>
            </a:r>
            <a:r>
              <a:rPr lang="en-US" sz="2000" i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sz="2000">
                <a:solidFill>
                  <a:srgbClr val="000000"/>
                </a:solidFill>
                <a:ea typeface="Times New Roman" charset="0"/>
                <a:cs typeface="Times New Roman" charset="0"/>
              </a:rPr>
              <a:t>&gt;</a:t>
            </a:r>
            <a:r>
              <a:rPr lang="en-US" sz="20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)</a:t>
            </a:r>
            <a:endParaRPr lang="en-US" sz="2000">
              <a:solidFill>
                <a:srgbClr val="000000"/>
              </a:solidFill>
              <a:ea typeface="Arial" charset="0"/>
              <a:cs typeface="Arial" charset="0"/>
            </a:endParaRPr>
          </a:p>
          <a:p>
            <a:pPr defTabSz="914400"/>
            <a:r>
              <a:rPr lang="en-US" sz="2000">
                <a:solidFill>
                  <a:srgbClr val="000000"/>
                </a:solidFill>
                <a:ea typeface="Arial" charset="0"/>
                <a:cs typeface="Arial" charset="0"/>
              </a:rPr>
              <a:t>The average size </a:t>
            </a:r>
            <a:r>
              <a:rPr lang="en-US" sz="2000">
                <a:solidFill>
                  <a:srgbClr val="000000"/>
                </a:solidFill>
                <a:ea typeface="Times New Roman" charset="0"/>
                <a:cs typeface="Times New Roman" charset="0"/>
              </a:rPr>
              <a:t>&lt;</a:t>
            </a:r>
            <a:r>
              <a:rPr lang="en-US" sz="2000" i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en-US" sz="2000">
                <a:solidFill>
                  <a:srgbClr val="000000"/>
                </a:solidFill>
                <a:ea typeface="Times New Roman" charset="0"/>
                <a:cs typeface="Times New Roman" charset="0"/>
              </a:rPr>
              <a:t>&gt; </a:t>
            </a:r>
            <a:r>
              <a:rPr lang="en-US" sz="2000" b="1">
                <a:solidFill>
                  <a:srgbClr val="FF0000"/>
                </a:solidFill>
                <a:ea typeface="Arial" charset="0"/>
                <a:cs typeface="Arial" charset="0"/>
              </a:rPr>
              <a:t>diverges</a:t>
            </a:r>
            <a:r>
              <a:rPr lang="en-US" sz="2000">
                <a:solidFill>
                  <a:srgbClr val="FF0000"/>
                </a:solidFill>
                <a:ea typeface="Arial" charset="0"/>
                <a:cs typeface="Arial" charset="0"/>
              </a:rPr>
              <a:t> </a:t>
            </a:r>
            <a:r>
              <a:rPr lang="en-US" sz="2000">
                <a:solidFill>
                  <a:srgbClr val="000000"/>
                </a:solidFill>
                <a:ea typeface="Arial" charset="0"/>
                <a:cs typeface="Arial" charset="0"/>
              </a:rPr>
              <a:t>at </a:t>
            </a:r>
            <a:r>
              <a:rPr lang="en-US" sz="2000">
                <a:solidFill>
                  <a:srgbClr val="000000"/>
                </a:solidFill>
                <a:ea typeface="Times New Roman" charset="0"/>
                <a:cs typeface="Times New Roman" charset="0"/>
              </a:rPr>
              <a:t>&lt;</a:t>
            </a:r>
            <a:r>
              <a:rPr lang="en-US" sz="2000" i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sz="2000">
                <a:solidFill>
                  <a:srgbClr val="000000"/>
                </a:solidFill>
                <a:ea typeface="Times New Roman" charset="0"/>
                <a:cs typeface="Times New Roman" charset="0"/>
              </a:rPr>
              <a:t>&gt;</a:t>
            </a:r>
            <a:r>
              <a:rPr lang="en-US" sz="2000" i="1" baseline="-25000">
                <a:solidFill>
                  <a:srgbClr val="000000"/>
                </a:solidFill>
                <a:ea typeface="Times New Roman" charset="0"/>
                <a:cs typeface="Times New Roman" charset="0"/>
              </a:rPr>
              <a:t>c</a:t>
            </a:r>
            <a:r>
              <a:rPr lang="en-US" sz="2000">
                <a:solidFill>
                  <a:srgbClr val="000000"/>
                </a:solidFill>
                <a:ea typeface="Times New Roman" charset="0"/>
                <a:cs typeface="Times New Roman" charset="0"/>
              </a:rPr>
              <a:t> = 1</a:t>
            </a:r>
            <a:endParaRPr lang="en-US" sz="2000" b="1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34959" y="802429"/>
            <a:ext cx="3330575" cy="1261884"/>
          </a:xfrm>
          <a:prstGeom prst="rect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/>
            <a:r>
              <a:rPr lang="en-US" sz="2000" b="1">
                <a:solidFill>
                  <a:srgbClr val="FF0000"/>
                </a:solidFill>
                <a:latin typeface="Calibri" charset="0"/>
                <a:ea typeface="Arial" charset="0"/>
                <a:cs typeface="Arial" charset="0"/>
              </a:rPr>
              <a:t>Definition:</a:t>
            </a:r>
          </a:p>
          <a:p>
            <a:pPr defTabSz="914400"/>
            <a:r>
              <a:rPr lang="en-US" sz="2400" i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G</a:t>
            </a:r>
            <a:r>
              <a:rPr lang="en-US" sz="2400" i="1" baseline="-250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en-US" sz="24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sz="2400" i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sz="24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) = </a:t>
            </a:r>
            <a:r>
              <a:rPr lang="el-GR" sz="28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Σ</a:t>
            </a:r>
            <a:r>
              <a:rPr lang="en-US" sz="2400" i="1" baseline="-250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en-US" sz="2400" baseline="-250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=0</a:t>
            </a:r>
            <a:r>
              <a:rPr lang="en-US" sz="24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i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P</a:t>
            </a:r>
            <a:r>
              <a:rPr lang="en-US" sz="24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sz="2400" i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en-US" sz="24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sz="2400" i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sz="2400" i="1" baseline="300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S</a:t>
            </a:r>
          </a:p>
          <a:p>
            <a:pPr defTabSz="914400"/>
            <a:r>
              <a:rPr lang="en-US" sz="2400" i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G</a:t>
            </a:r>
            <a:r>
              <a:rPr lang="en-US" sz="2400" i="1" baseline="-250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sz="24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sz="2400" i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sz="24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) = </a:t>
            </a:r>
            <a:r>
              <a:rPr lang="el-GR" sz="28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Σ</a:t>
            </a:r>
            <a:r>
              <a:rPr lang="en-US" sz="2400" i="1" baseline="-250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sz="2400" baseline="-250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=0</a:t>
            </a:r>
            <a:r>
              <a:rPr lang="en-US" sz="24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i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q</a:t>
            </a:r>
            <a:r>
              <a:rPr lang="en-US" sz="2400" i="1" baseline="-250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sz="2400" i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sz="2400" i="1" baseline="300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k</a:t>
            </a:r>
            <a:endParaRPr lang="en-US" sz="2400" i="1" baseline="30000">
              <a:solidFill>
                <a:srgbClr val="000000"/>
              </a:solidFill>
              <a:latin typeface="Cambria Math" pitchFamily="18" charset="0"/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733809" y="854024"/>
            <a:ext cx="3946525" cy="1138773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/>
            <a:r>
              <a:rPr lang="en-US" sz="2000" b="1">
                <a:solidFill>
                  <a:srgbClr val="FF0000"/>
                </a:solidFill>
                <a:latin typeface="Calibri" charset="0"/>
                <a:ea typeface="Arial" charset="0"/>
                <a:cs typeface="Arial" charset="0"/>
              </a:rPr>
              <a:t>Property: </a:t>
            </a:r>
          </a:p>
          <a:p>
            <a:pPr defTabSz="914400"/>
            <a:r>
              <a:rPr lang="en-US" sz="2400" i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G</a:t>
            </a:r>
            <a:r>
              <a:rPr lang="en-US" sz="2400" i="1" baseline="-250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en-US" sz="24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(1) = </a:t>
            </a:r>
            <a:r>
              <a:rPr lang="en-US" sz="2400" i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G</a:t>
            </a:r>
            <a:r>
              <a:rPr lang="en-US" sz="2400" i="1" baseline="-250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sz="24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(1) = 1</a:t>
            </a:r>
          </a:p>
          <a:p>
            <a:pPr defTabSz="914400"/>
            <a:r>
              <a:rPr lang="en-US" sz="2400" i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G</a:t>
            </a:r>
            <a:r>
              <a:rPr lang="en-US" sz="2400" i="1" baseline="-250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en-US" sz="2400" i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’</a:t>
            </a:r>
            <a:r>
              <a:rPr lang="en-US" sz="24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(1) = </a:t>
            </a:r>
            <a:r>
              <a:rPr lang="en-US" sz="2400">
                <a:solidFill>
                  <a:srgbClr val="000000"/>
                </a:solidFill>
                <a:latin typeface="Calibri" charset="0"/>
                <a:ea typeface="Times New Roman" charset="0"/>
                <a:cs typeface="Times New Roman" charset="0"/>
              </a:rPr>
              <a:t>&lt;</a:t>
            </a:r>
            <a:r>
              <a:rPr lang="en-US" sz="2400" i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en-US" sz="2400">
                <a:solidFill>
                  <a:srgbClr val="000000"/>
                </a:solidFill>
                <a:latin typeface="Calibri" charset="0"/>
                <a:ea typeface="Times New Roman" charset="0"/>
                <a:cs typeface="Times New Roman" charset="0"/>
              </a:rPr>
              <a:t>&gt;</a:t>
            </a:r>
            <a:r>
              <a:rPr lang="en-US" sz="24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2400" i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G</a:t>
            </a:r>
            <a:r>
              <a:rPr lang="en-US" sz="2400" i="1" baseline="-250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sz="24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’(1) = </a:t>
            </a:r>
            <a:r>
              <a:rPr lang="en-US" sz="2400">
                <a:solidFill>
                  <a:srgbClr val="000000"/>
                </a:solidFill>
                <a:latin typeface="Calibri" charset="0"/>
                <a:ea typeface="Times New Roman" charset="0"/>
                <a:cs typeface="Times New Roman" charset="0"/>
              </a:rPr>
              <a:t>&lt;</a:t>
            </a:r>
            <a:r>
              <a:rPr lang="en-US" sz="2400" i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sz="2400">
                <a:solidFill>
                  <a:srgbClr val="000000"/>
                </a:solidFill>
                <a:latin typeface="Calibri" charset="0"/>
                <a:ea typeface="Times New Roman" charset="0"/>
                <a:cs typeface="Times New Roman" charset="0"/>
              </a:rPr>
              <a:t>&gt;</a:t>
            </a:r>
            <a:endParaRPr lang="en-US" sz="2400">
              <a:solidFill>
                <a:srgbClr val="00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34950" y="2037740"/>
            <a:ext cx="8916988" cy="903578"/>
            <a:chOff x="74937" y="4605476"/>
            <a:chExt cx="8916663" cy="1084746"/>
          </a:xfrm>
        </p:grpSpPr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74937" y="4802038"/>
              <a:ext cx="8894439" cy="554229"/>
            </a:xfrm>
            <a:prstGeom prst="rect">
              <a:avLst/>
            </a:prstGeom>
            <a:gradFill rotWithShape="1">
              <a:gsLst>
                <a:gs pos="0">
                  <a:srgbClr val="FFA2A1"/>
                </a:gs>
                <a:gs pos="35001">
                  <a:srgbClr val="FFBEBD"/>
                </a:gs>
                <a:gs pos="100000">
                  <a:srgbClr val="FFE5E5"/>
                </a:gs>
              </a:gsLst>
              <a:lin ang="16200000" scaled="1"/>
            </a:gradFill>
            <a:ln w="9525">
              <a:solidFill>
                <a:srgbClr val="BE4B48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defTabSz="914400"/>
              <a:endParaRPr lang="en-US" sz="2400">
                <a:solidFill>
                  <a:srgbClr val="000000"/>
                </a:solidFill>
                <a:latin typeface="Calibri" charset="0"/>
                <a:ea typeface="Arial" charset="0"/>
                <a:cs typeface="Arial" charset="0"/>
              </a:endParaRPr>
            </a:p>
          </p:txBody>
        </p:sp>
        <p:graphicFrame>
          <p:nvGraphicFramePr>
            <p:cNvPr id="14348" name="Object 11"/>
            <p:cNvGraphicFramePr>
              <a:graphicFrameLocks noChangeAspect="1"/>
            </p:cNvGraphicFramePr>
            <p:nvPr/>
          </p:nvGraphicFramePr>
          <p:xfrm>
            <a:off x="142617" y="4605476"/>
            <a:ext cx="8848983" cy="10847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3441700" imgH="508000" progId="Equation.3">
                    <p:embed/>
                  </p:oleObj>
                </mc:Choice>
                <mc:Fallback>
                  <p:oleObj name="Equation" r:id="rId3" imgW="3441700" imgH="508000" progId="Equation.3">
                    <p:embed/>
                    <p:pic>
                      <p:nvPicPr>
                        <p:cNvPr id="14348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2617" y="4605476"/>
                          <a:ext cx="8848983" cy="108474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34959" y="3068053"/>
            <a:ext cx="8528046" cy="1323439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/>
            <a:endParaRPr lang="en-US" sz="2000" b="1">
              <a:solidFill>
                <a:srgbClr val="000000"/>
              </a:solidFill>
              <a:latin typeface="Calibri" charset="0"/>
              <a:ea typeface="Arial" charset="0"/>
              <a:cs typeface="Arial" charset="0"/>
            </a:endParaRPr>
          </a:p>
          <a:p>
            <a:pPr defTabSz="914400"/>
            <a:endParaRPr lang="en-US" sz="2000" b="1">
              <a:solidFill>
                <a:srgbClr val="000000"/>
              </a:solidFill>
              <a:latin typeface="Calibri" charset="0"/>
              <a:ea typeface="Arial" charset="0"/>
              <a:cs typeface="Arial" charset="0"/>
            </a:endParaRPr>
          </a:p>
          <a:p>
            <a:pPr defTabSz="914400"/>
            <a:endParaRPr lang="en-US" sz="2000" b="1">
              <a:solidFill>
                <a:srgbClr val="000000"/>
              </a:solidFill>
              <a:latin typeface="Calibri" charset="0"/>
              <a:ea typeface="Arial" charset="0"/>
              <a:cs typeface="Arial" charset="0"/>
            </a:endParaRPr>
          </a:p>
          <a:p>
            <a:pPr defTabSz="914400"/>
            <a:endParaRPr lang="en-US" sz="2000" b="1">
              <a:solidFill>
                <a:srgbClr val="000000"/>
              </a:solidFill>
              <a:latin typeface="Calibri" charset="0"/>
              <a:ea typeface="Arial" charset="0"/>
              <a:cs typeface="Arial" charset="0"/>
            </a:endParaRPr>
          </a:p>
        </p:txBody>
      </p:sp>
      <p:graphicFrame>
        <p:nvGraphicFramePr>
          <p:cNvPr id="14345" name="Object 2"/>
          <p:cNvGraphicFramePr>
            <a:graphicFrameLocks noChangeAspect="1"/>
          </p:cNvGraphicFramePr>
          <p:nvPr/>
        </p:nvGraphicFramePr>
        <p:xfrm>
          <a:off x="228606" y="3029687"/>
          <a:ext cx="8499476" cy="839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556000" imgH="508000" progId="Equation.3">
                  <p:embed/>
                </p:oleObj>
              </mc:Choice>
              <mc:Fallback>
                <p:oleObj name="Equation" r:id="rId5" imgW="3556000" imgH="508000" progId="Equation.3">
                  <p:embed/>
                  <p:pic>
                    <p:nvPicPr>
                      <p:cNvPr id="1434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6" y="3029687"/>
                        <a:ext cx="8499476" cy="8399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6" name="Object 3"/>
          <p:cNvGraphicFramePr>
            <a:graphicFrameLocks noChangeAspect="1"/>
          </p:cNvGraphicFramePr>
          <p:nvPr/>
        </p:nvGraphicFramePr>
        <p:xfrm>
          <a:off x="1219206" y="3793067"/>
          <a:ext cx="2093912" cy="3782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76300" imgH="228600" progId="Equation.3">
                  <p:embed/>
                </p:oleObj>
              </mc:Choice>
              <mc:Fallback>
                <p:oleObj name="Equation" r:id="rId7" imgW="876300" imgH="228600" progId="Equation.3">
                  <p:embed/>
                  <p:pic>
                    <p:nvPicPr>
                      <p:cNvPr id="1434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6" y="3793067"/>
                        <a:ext cx="2093912" cy="3782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ACE4DE-63A2-4EDB-B108-50180319ECC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044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96859" y="2032000"/>
            <a:ext cx="8520113" cy="1138773"/>
          </a:xfrm>
          <a:prstGeom prst="rect">
            <a:avLst/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16200000" scaled="1"/>
          </a:gradFill>
          <a:ln w="9525">
            <a:solidFill>
              <a:srgbClr val="46AAC5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/>
            <a:r>
              <a:rPr lang="en-US" sz="2000" b="1">
                <a:solidFill>
                  <a:srgbClr val="FF0000"/>
                </a:solidFill>
                <a:latin typeface="Calibri" charset="0"/>
                <a:ea typeface="Arial" charset="0"/>
                <a:cs typeface="Arial" charset="0"/>
              </a:rPr>
              <a:t>Theorem:</a:t>
            </a:r>
          </a:p>
          <a:p>
            <a:pPr defTabSz="914400"/>
            <a:r>
              <a:rPr lang="en-US" sz="2400">
                <a:solidFill>
                  <a:srgbClr val="000000"/>
                </a:solidFill>
                <a:latin typeface="Calibri" charset="0"/>
                <a:ea typeface="Arial" charset="0"/>
                <a:cs typeface="Arial" charset="0"/>
              </a:rPr>
              <a:t>If </a:t>
            </a:r>
            <a:r>
              <a:rPr lang="en-US" sz="2400" i="1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P</a:t>
            </a:r>
            <a:r>
              <a:rPr lang="en-US" sz="240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sz="2400" i="1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sz="240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) ~ </a:t>
            </a:r>
            <a:r>
              <a:rPr lang="en-US" sz="2400" i="1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sz="2400" baseline="3000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sz="2400" i="1" baseline="3000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γ</a:t>
            </a:r>
            <a:r>
              <a:rPr lang="en-US" sz="240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(2&lt;</a:t>
            </a:r>
            <a:r>
              <a:rPr lang="en-US" sz="2400" i="1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γ</a:t>
            </a:r>
            <a:r>
              <a:rPr lang="en-US" sz="240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&lt;3)</a:t>
            </a:r>
            <a:r>
              <a:rPr lang="en-US" sz="2400">
                <a:solidFill>
                  <a:srgbClr val="000000"/>
                </a:solidFill>
                <a:latin typeface="Calibri" charset="0"/>
                <a:ea typeface="Arial" charset="0"/>
                <a:cs typeface="Arial" charset="0"/>
              </a:rPr>
              <a:t>, then for </a:t>
            </a:r>
            <a:r>
              <a:rPr lang="el-GR" sz="24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δ</a:t>
            </a:r>
            <a:r>
              <a:rPr lang="en-US" sz="2400" i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sz="24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&lt; 0, |</a:t>
            </a:r>
            <a:r>
              <a:rPr lang="el-GR" sz="24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δ</a:t>
            </a:r>
            <a:r>
              <a:rPr lang="en-US" sz="2400" i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sz="24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| </a:t>
            </a:r>
            <a:r>
              <a:rPr lang="en-US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&lt;&lt;</a:t>
            </a:r>
            <a:r>
              <a:rPr lang="en-US" sz="24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1</a:t>
            </a:r>
          </a:p>
          <a:p>
            <a:pPr defTabSz="914400"/>
            <a:r>
              <a:rPr lang="en-US" sz="2400" i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G</a:t>
            </a:r>
            <a:r>
              <a:rPr lang="en-US" sz="24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(1+</a:t>
            </a:r>
            <a:r>
              <a:rPr lang="el-GR" sz="24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δ</a:t>
            </a:r>
            <a:r>
              <a:rPr lang="en-US" sz="2400" i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sz="24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) = 1 + &lt;</a:t>
            </a:r>
            <a:r>
              <a:rPr lang="en-US" sz="2400" i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sz="24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&gt;</a:t>
            </a:r>
            <a:r>
              <a:rPr lang="el-GR" sz="24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δ</a:t>
            </a:r>
            <a:r>
              <a:rPr lang="en-US" sz="2400" i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x </a:t>
            </a:r>
            <a:r>
              <a:rPr lang="en-US" sz="24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+ &lt;</a:t>
            </a:r>
            <a:r>
              <a:rPr lang="en-US" sz="2400" i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sz="24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sz="2400" i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sz="24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-1)/2&gt; (</a:t>
            </a:r>
            <a:r>
              <a:rPr lang="el-GR" sz="24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δ</a:t>
            </a:r>
            <a:r>
              <a:rPr lang="en-US" sz="2400" i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sz="24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sz="2400" baseline="300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24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+ … + O(|</a:t>
            </a:r>
            <a:r>
              <a:rPr lang="el-GR" sz="24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δ</a:t>
            </a:r>
            <a:r>
              <a:rPr lang="en-US" sz="2400" i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sz="24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|</a:t>
            </a:r>
            <a:r>
              <a:rPr lang="en-US" sz="2400" i="1" baseline="3000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γ </a:t>
            </a:r>
            <a:r>
              <a:rPr lang="en-US" sz="2400" baseline="3000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- 1</a:t>
            </a:r>
            <a:r>
              <a:rPr lang="en-US" sz="24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)</a:t>
            </a:r>
          </a:p>
        </p:txBody>
      </p:sp>
      <p:sp>
        <p:nvSpPr>
          <p:cNvPr id="15363" name="Title 2"/>
          <p:cNvSpPr>
            <a:spLocks noGrp="1"/>
          </p:cNvSpPr>
          <p:nvPr>
            <p:ph type="title"/>
          </p:nvPr>
        </p:nvSpPr>
        <p:spPr>
          <a:xfrm>
            <a:off x="0" y="203173"/>
            <a:ext cx="9144000" cy="350573"/>
          </a:xfrm>
        </p:spPr>
        <p:txBody>
          <a:bodyPr>
            <a:noAutofit/>
          </a:bodyPr>
          <a:lstStyle/>
          <a:p>
            <a:pPr eaLnBrk="1" hangingPunct="1"/>
            <a:r>
              <a:rPr lang="en-US" sz="1800" b="1" cap="all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Finding the Critical Exponent from Expansion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96851" y="3159129"/>
            <a:ext cx="3164882" cy="830997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en-US" sz="2400" i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P</a:t>
            </a:r>
            <a:r>
              <a:rPr lang="en-US" sz="24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sz="2400" i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en-US" sz="24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) ~ </a:t>
            </a:r>
            <a:r>
              <a:rPr lang="en-US" sz="2400" i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S </a:t>
            </a:r>
            <a:r>
              <a:rPr lang="en-US" sz="2400" baseline="300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−</a:t>
            </a:r>
            <a:r>
              <a:rPr lang="el-GR" sz="2400" i="1" baseline="300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α</a:t>
            </a:r>
            <a:r>
              <a:rPr lang="en-US" sz="24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,1&lt; </a:t>
            </a:r>
            <a:r>
              <a:rPr lang="el-GR" sz="2400" i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α</a:t>
            </a:r>
            <a:r>
              <a:rPr lang="en-US" sz="24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&lt; 2</a:t>
            </a:r>
            <a:endParaRPr lang="en-US" sz="2400" baseline="30000">
              <a:solidFill>
                <a:srgbClr val="00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defTabSz="914400"/>
            <a:r>
              <a:rPr lang="en-US" sz="2400" i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G</a:t>
            </a:r>
            <a:r>
              <a:rPr lang="en-US" sz="2400" i="1" baseline="-250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en-US" sz="24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(1+</a:t>
            </a:r>
            <a:r>
              <a:rPr lang="el-GR" sz="24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δ</a:t>
            </a:r>
            <a:r>
              <a:rPr lang="en-US" sz="2400" i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sz="24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) ≈ 1 + </a:t>
            </a:r>
            <a:r>
              <a:rPr lang="en-US" sz="2400" i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A</a:t>
            </a:r>
            <a:r>
              <a:rPr lang="en-US" sz="24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|</a:t>
            </a:r>
            <a:r>
              <a:rPr lang="el-GR" sz="24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δ</a:t>
            </a:r>
            <a:r>
              <a:rPr lang="en-US" sz="2400" i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sz="24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|</a:t>
            </a:r>
            <a:r>
              <a:rPr lang="el-GR" sz="2400" i="1" baseline="300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α </a:t>
            </a:r>
            <a:r>
              <a:rPr lang="en-US" sz="2400" baseline="3000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-1</a:t>
            </a:r>
            <a:r>
              <a:rPr lang="en-US" sz="24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85747" y="4127500"/>
            <a:ext cx="4033837" cy="1077218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/>
            <a:r>
              <a:rPr lang="en-US" sz="2000" b="1">
                <a:solidFill>
                  <a:srgbClr val="FF0000"/>
                </a:solidFill>
                <a:latin typeface="Calibri" charset="0"/>
                <a:ea typeface="Arial" charset="0"/>
                <a:cs typeface="Arial" charset="0"/>
              </a:rPr>
              <a:t>Homogenous case: </a:t>
            </a:r>
            <a:r>
              <a:rPr lang="en-US" sz="2000">
                <a:solidFill>
                  <a:srgbClr val="FF0000"/>
                </a:solidFill>
                <a:latin typeface="Calibri" charset="0"/>
                <a:ea typeface="Arial" charset="0"/>
                <a:cs typeface="Arial" charset="0"/>
              </a:rPr>
              <a:t>&lt;</a:t>
            </a:r>
            <a:r>
              <a:rPr lang="en-US" sz="2000" i="1">
                <a:solidFill>
                  <a:srgbClr val="FF0000"/>
                </a:solidFill>
                <a:latin typeface="Calibri" charset="0"/>
                <a:ea typeface="Arial" charset="0"/>
                <a:cs typeface="Arial" charset="0"/>
              </a:rPr>
              <a:t>k</a:t>
            </a:r>
            <a:r>
              <a:rPr lang="en-US" sz="2000" i="1" baseline="30000">
                <a:solidFill>
                  <a:srgbClr val="FF0000"/>
                </a:solidFill>
                <a:latin typeface="Calibri" charset="0"/>
                <a:ea typeface="Arial" charset="0"/>
                <a:cs typeface="Arial" charset="0"/>
              </a:rPr>
              <a:t>2</a:t>
            </a:r>
            <a:r>
              <a:rPr lang="en-US" sz="2000">
                <a:solidFill>
                  <a:srgbClr val="FF0000"/>
                </a:solidFill>
                <a:latin typeface="Calibri" charset="0"/>
                <a:ea typeface="Arial" charset="0"/>
                <a:cs typeface="Arial" charset="0"/>
              </a:rPr>
              <a:t>&gt; </a:t>
            </a:r>
            <a:r>
              <a:rPr lang="en-US" sz="2000" b="1">
                <a:solidFill>
                  <a:srgbClr val="FF0000"/>
                </a:solidFill>
                <a:latin typeface="Calibri" charset="0"/>
                <a:ea typeface="Arial" charset="0"/>
                <a:cs typeface="Arial" charset="0"/>
              </a:rPr>
              <a:t>converged  </a:t>
            </a:r>
            <a:r>
              <a:rPr lang="en-US" sz="2000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&lt;</a:t>
            </a:r>
            <a:r>
              <a:rPr lang="en-US" sz="2000" i="1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sz="2000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&gt; = 1, &lt;</a:t>
            </a:r>
            <a:r>
              <a:rPr lang="en-US" sz="2000" i="1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sz="2000" baseline="3000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2000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&gt; </a:t>
            </a:r>
            <a:r>
              <a:rPr lang="en-US" sz="200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&lt; ∞</a:t>
            </a:r>
            <a:r>
              <a:rPr lang="en-US" sz="2000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 </a:t>
            </a:r>
            <a:endParaRPr lang="en-US" sz="2400" i="1">
              <a:solidFill>
                <a:prstClr val="black"/>
              </a:solidFill>
              <a:latin typeface="Cambria Math" pitchFamily="18" charset="0"/>
              <a:ea typeface="Arial" charset="0"/>
              <a:cs typeface="Arial" charset="0"/>
            </a:endParaRPr>
          </a:p>
          <a:p>
            <a:pPr defTabSz="914400"/>
            <a:r>
              <a:rPr lang="en-US" sz="2400" i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G</a:t>
            </a:r>
            <a:r>
              <a:rPr lang="en-US" sz="2400" i="1" baseline="-250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sz="24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(1+</a:t>
            </a:r>
            <a:r>
              <a:rPr lang="el-GR" sz="24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δ</a:t>
            </a:r>
            <a:r>
              <a:rPr lang="en-US" sz="2400" i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sz="24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) ≈ 1 + </a:t>
            </a:r>
            <a:r>
              <a:rPr lang="el-GR" sz="24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δ</a:t>
            </a:r>
            <a:r>
              <a:rPr lang="en-US" sz="2400" i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x + B</a:t>
            </a:r>
            <a:r>
              <a:rPr lang="el-GR" sz="24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δ</a:t>
            </a:r>
            <a:r>
              <a:rPr lang="en-US" sz="2400" i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sz="2400" baseline="3000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24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457700" y="4127500"/>
            <a:ext cx="4572000" cy="1077218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/>
            <a:r>
              <a:rPr lang="en-US" sz="2000" b="1">
                <a:solidFill>
                  <a:srgbClr val="FF0000"/>
                </a:solidFill>
                <a:latin typeface="Calibri" charset="0"/>
                <a:ea typeface="Arial" charset="0"/>
                <a:cs typeface="Arial" charset="0"/>
              </a:rPr>
              <a:t>Inhomogeneous case: </a:t>
            </a:r>
            <a:r>
              <a:rPr lang="en-US" sz="2000">
                <a:solidFill>
                  <a:srgbClr val="FF0000"/>
                </a:solidFill>
                <a:latin typeface="Calibri" charset="0"/>
                <a:ea typeface="Arial" charset="0"/>
                <a:cs typeface="Arial" charset="0"/>
              </a:rPr>
              <a:t>&lt;</a:t>
            </a:r>
            <a:r>
              <a:rPr lang="en-US" sz="2000" i="1">
                <a:solidFill>
                  <a:srgbClr val="FF0000"/>
                </a:solidFill>
                <a:latin typeface="Calibri" charset="0"/>
                <a:ea typeface="Arial" charset="0"/>
                <a:cs typeface="Arial" charset="0"/>
              </a:rPr>
              <a:t>k</a:t>
            </a:r>
            <a:r>
              <a:rPr lang="en-US" sz="2000" i="1" baseline="30000">
                <a:solidFill>
                  <a:srgbClr val="FF0000"/>
                </a:solidFill>
                <a:latin typeface="Calibri" charset="0"/>
                <a:ea typeface="Arial" charset="0"/>
                <a:cs typeface="Arial" charset="0"/>
              </a:rPr>
              <a:t>2</a:t>
            </a:r>
            <a:r>
              <a:rPr lang="en-US" sz="2000">
                <a:solidFill>
                  <a:srgbClr val="FF0000"/>
                </a:solidFill>
                <a:latin typeface="Calibri" charset="0"/>
                <a:ea typeface="Arial" charset="0"/>
                <a:cs typeface="Arial" charset="0"/>
              </a:rPr>
              <a:t>&gt; </a:t>
            </a:r>
            <a:r>
              <a:rPr lang="en-US" sz="2000" b="1">
                <a:solidFill>
                  <a:srgbClr val="FF0000"/>
                </a:solidFill>
                <a:latin typeface="Calibri" charset="0"/>
                <a:ea typeface="Arial" charset="0"/>
                <a:cs typeface="Arial" charset="0"/>
              </a:rPr>
              <a:t>diverged</a:t>
            </a:r>
          </a:p>
          <a:p>
            <a:pPr defTabSz="914400"/>
            <a:r>
              <a:rPr lang="en-US" sz="2000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&lt;</a:t>
            </a:r>
            <a:r>
              <a:rPr lang="en-US" sz="2000" i="1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sz="2000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&gt; = 1, </a:t>
            </a:r>
            <a:r>
              <a:rPr lang="en-US" sz="2000" i="1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q</a:t>
            </a:r>
            <a:r>
              <a:rPr lang="en-US" sz="2000" i="1" baseline="-2500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sz="200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~ </a:t>
            </a:r>
            <a:r>
              <a:rPr lang="en-US" sz="2000" i="1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sz="2000" baseline="3000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sz="2000" i="1" baseline="3000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γ</a:t>
            </a:r>
            <a:r>
              <a:rPr lang="en-US" sz="200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(2&lt;</a:t>
            </a:r>
            <a:r>
              <a:rPr lang="en-US" sz="2000" i="1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γ</a:t>
            </a:r>
            <a:r>
              <a:rPr lang="en-US" sz="200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&lt;3)</a:t>
            </a:r>
          </a:p>
          <a:p>
            <a:pPr defTabSz="914400"/>
            <a:r>
              <a:rPr lang="en-US" sz="2400" i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G</a:t>
            </a:r>
            <a:r>
              <a:rPr lang="en-US" sz="2400" i="1" baseline="-250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sz="24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(1+</a:t>
            </a:r>
            <a:r>
              <a:rPr lang="el-GR" sz="24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δ</a:t>
            </a:r>
            <a:r>
              <a:rPr lang="en-US" sz="2400" i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sz="24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) ≈ 1 + </a:t>
            </a:r>
            <a:r>
              <a:rPr lang="el-GR" sz="24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δ</a:t>
            </a:r>
            <a:r>
              <a:rPr lang="en-US" sz="2400" i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x + B</a:t>
            </a:r>
            <a:r>
              <a:rPr lang="en-US" sz="24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|</a:t>
            </a:r>
            <a:r>
              <a:rPr lang="el-GR" sz="24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δ</a:t>
            </a:r>
            <a:r>
              <a:rPr lang="en-US" sz="2400" i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sz="24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|</a:t>
            </a:r>
            <a:r>
              <a:rPr lang="en-US" sz="2400" i="1" baseline="3000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γ </a:t>
            </a:r>
            <a:r>
              <a:rPr lang="en-US" sz="2400" baseline="3000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- 1</a:t>
            </a:r>
            <a:endParaRPr lang="en-US" sz="2400">
              <a:solidFill>
                <a:srgbClr val="000000"/>
              </a:solidFill>
              <a:latin typeface="Calibri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34959" y="756709"/>
            <a:ext cx="3330575" cy="1261884"/>
          </a:xfrm>
          <a:prstGeom prst="rect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/>
            <a:r>
              <a:rPr lang="en-US" sz="2000" b="1">
                <a:solidFill>
                  <a:srgbClr val="FF0000"/>
                </a:solidFill>
                <a:latin typeface="Calibri" charset="0"/>
                <a:ea typeface="Arial" charset="0"/>
                <a:cs typeface="Arial" charset="0"/>
              </a:rPr>
              <a:t>Definition:</a:t>
            </a:r>
          </a:p>
          <a:p>
            <a:pPr defTabSz="914400"/>
            <a:r>
              <a:rPr lang="en-US" sz="2400" i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G</a:t>
            </a:r>
            <a:r>
              <a:rPr lang="en-US" sz="2400" i="1" baseline="-250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en-US" sz="24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sz="2400" i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sz="24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) = </a:t>
            </a:r>
            <a:r>
              <a:rPr lang="el-GR" sz="28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Σ</a:t>
            </a:r>
            <a:r>
              <a:rPr lang="en-US" sz="2400" i="1" baseline="-250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en-US" sz="2400" baseline="-250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=0</a:t>
            </a:r>
            <a:r>
              <a:rPr lang="en-US" sz="24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i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P</a:t>
            </a:r>
            <a:r>
              <a:rPr lang="en-US" sz="24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sz="2400" i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en-US" sz="24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sz="2400" i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sz="2400" i="1" baseline="300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S</a:t>
            </a:r>
          </a:p>
          <a:p>
            <a:pPr defTabSz="914400"/>
            <a:r>
              <a:rPr lang="en-US" sz="2400" i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G</a:t>
            </a:r>
            <a:r>
              <a:rPr lang="en-US" sz="2400" i="1" baseline="-250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sz="24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sz="2400" i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sz="24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) = </a:t>
            </a:r>
            <a:r>
              <a:rPr lang="el-GR" sz="28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Σ</a:t>
            </a:r>
            <a:r>
              <a:rPr lang="en-US" sz="2400" i="1" baseline="-250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sz="2400" baseline="-250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=0</a:t>
            </a:r>
            <a:r>
              <a:rPr lang="en-US" sz="24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i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q</a:t>
            </a:r>
            <a:r>
              <a:rPr lang="en-US" sz="2400" i="1" baseline="-250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sz="2400" i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sz="2400" i="1" baseline="300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k</a:t>
            </a:r>
            <a:endParaRPr lang="en-US" sz="2400" i="1" baseline="30000">
              <a:solidFill>
                <a:srgbClr val="000000"/>
              </a:solidFill>
              <a:latin typeface="Cambria Math" pitchFamily="18" charset="0"/>
              <a:ea typeface="Arial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ACE4DE-63A2-4EDB-B108-50180319ECC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62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154940"/>
            <a:ext cx="9144000" cy="350573"/>
          </a:xfrm>
        </p:spPr>
        <p:txBody>
          <a:bodyPr>
            <a:noAutofit/>
          </a:bodyPr>
          <a:lstStyle/>
          <a:p>
            <a:pPr eaLnBrk="1" hangingPunct="1"/>
            <a:r>
              <a:rPr lang="en-US" sz="1800" b="1" cap="all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Critical Exponent for Homogenous Case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33375" y="2131220"/>
            <a:ext cx="3324080" cy="584776"/>
          </a:xfrm>
          <a:prstGeom prst="rect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en-US" sz="3200" i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G</a:t>
            </a:r>
            <a:r>
              <a:rPr lang="en-US" sz="3200" i="1" baseline="-250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en-US" sz="32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sz="3200" i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sz="32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) = </a:t>
            </a:r>
            <a:r>
              <a:rPr lang="en-US" sz="3200" i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xG</a:t>
            </a:r>
            <a:r>
              <a:rPr lang="en-US" sz="3200" i="1" baseline="-250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sz="32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sz="3200" i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G</a:t>
            </a:r>
            <a:r>
              <a:rPr lang="en-US" sz="3200" i="1" baseline="-250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en-US" sz="32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sz="3200" i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sz="32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))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39725" y="971024"/>
            <a:ext cx="4032250" cy="1138773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/>
            <a:r>
              <a:rPr lang="en-US" sz="2000" b="1">
                <a:solidFill>
                  <a:srgbClr val="FF0000"/>
                </a:solidFill>
                <a:latin typeface="Calibri" charset="0"/>
                <a:ea typeface="Arial" charset="0"/>
                <a:cs typeface="Arial" charset="0"/>
              </a:rPr>
              <a:t>Homogenous case</a:t>
            </a:r>
          </a:p>
          <a:p>
            <a:pPr defTabSz="914400"/>
            <a:r>
              <a:rPr lang="en-US" sz="2400" i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G</a:t>
            </a:r>
            <a:r>
              <a:rPr lang="en-US" sz="2400" i="1" baseline="-250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sz="24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(1+</a:t>
            </a:r>
            <a:r>
              <a:rPr lang="el-GR" sz="24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δ</a:t>
            </a:r>
            <a:r>
              <a:rPr lang="en-US" sz="2400" i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sz="24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) ≈ 1 + </a:t>
            </a:r>
            <a:r>
              <a:rPr lang="el-GR" sz="24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δ</a:t>
            </a:r>
            <a:r>
              <a:rPr lang="en-US" sz="2400" i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x + B</a:t>
            </a:r>
            <a:r>
              <a:rPr lang="el-GR" sz="24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δ</a:t>
            </a:r>
            <a:r>
              <a:rPr lang="en-US" sz="2400" i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sz="2400" baseline="3000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2</a:t>
            </a:r>
          </a:p>
          <a:p>
            <a:pPr defTabSz="914400"/>
            <a:r>
              <a:rPr lang="en-US" sz="2400" i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G</a:t>
            </a:r>
            <a:r>
              <a:rPr lang="en-US" sz="2400" i="1" baseline="-250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en-US" sz="24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(1+</a:t>
            </a:r>
            <a:r>
              <a:rPr lang="el-GR" sz="24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δ</a:t>
            </a:r>
            <a:r>
              <a:rPr lang="en-US" sz="2400" i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sz="24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) ≈ 1 + </a:t>
            </a:r>
            <a:r>
              <a:rPr lang="en-US" sz="2400" i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A</a:t>
            </a:r>
            <a:r>
              <a:rPr lang="en-US" sz="24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|</a:t>
            </a:r>
            <a:r>
              <a:rPr lang="el-GR" sz="24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δ</a:t>
            </a:r>
            <a:r>
              <a:rPr lang="en-US" sz="2400" i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sz="24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|</a:t>
            </a:r>
            <a:r>
              <a:rPr lang="el-GR" sz="2400" i="1" baseline="300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α </a:t>
            </a:r>
            <a:r>
              <a:rPr lang="en-US" sz="2400" baseline="3000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-1</a:t>
            </a:r>
            <a:r>
              <a:rPr lang="en-US" sz="24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3384" y="2921000"/>
            <a:ext cx="8594725" cy="2308324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defTabSz="914400"/>
            <a:r>
              <a:rPr lang="en-US" sz="2400" i="1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Times New Roman" charset="0"/>
              </a:rPr>
              <a:t>G</a:t>
            </a:r>
            <a:r>
              <a:rPr lang="en-US" sz="2400" i="1" baseline="-25000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Times New Roman" charset="0"/>
              </a:rPr>
              <a:t>S</a:t>
            </a:r>
            <a:r>
              <a:rPr lang="en-US" sz="2400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Times New Roman" charset="0"/>
              </a:rPr>
              <a:t>(</a:t>
            </a:r>
            <a:r>
              <a:rPr lang="en-US" sz="2400" i="1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Times New Roman" charset="0"/>
              </a:rPr>
              <a:t>x</a:t>
            </a:r>
            <a:r>
              <a:rPr lang="en-US" sz="2400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Times New Roman" charset="0"/>
              </a:rPr>
              <a:t>) ≈ 1 + </a:t>
            </a:r>
            <a:r>
              <a:rPr lang="en-US" sz="2400" i="1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Times New Roman" charset="0"/>
              </a:rPr>
              <a:t>A</a:t>
            </a:r>
            <a:r>
              <a:rPr lang="en-US" sz="2400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Times New Roman" charset="0"/>
              </a:rPr>
              <a:t>|</a:t>
            </a:r>
            <a:r>
              <a:rPr lang="el-GR" sz="2400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Times New Roman" charset="0"/>
              </a:rPr>
              <a:t>δ</a:t>
            </a:r>
            <a:r>
              <a:rPr lang="en-US" sz="2400" i="1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Times New Roman" charset="0"/>
              </a:rPr>
              <a:t>x</a:t>
            </a:r>
            <a:r>
              <a:rPr lang="en-US" sz="2400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Times New Roman" charset="0"/>
              </a:rPr>
              <a:t>|</a:t>
            </a:r>
            <a:r>
              <a:rPr lang="el-GR" sz="2400" i="1" baseline="30000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Times New Roman" charset="0"/>
              </a:rPr>
              <a:t>α</a:t>
            </a:r>
            <a:r>
              <a:rPr lang="en-US" sz="2400" i="1" baseline="30000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Times New Roman" charset="0"/>
              </a:rPr>
              <a:t> </a:t>
            </a:r>
            <a:r>
              <a:rPr lang="en-US" sz="2400" baseline="30000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Times New Roman" charset="0"/>
              </a:rPr>
              <a:t>-1</a:t>
            </a:r>
            <a:r>
              <a:rPr lang="en-US" sz="2400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Times New Roman" charset="0"/>
              </a:rPr>
              <a:t> </a:t>
            </a:r>
            <a:r>
              <a:rPr lang="en-US" sz="2400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Cambria Math" pitchFamily="18" charset="0"/>
              </a:rPr>
              <a:t> </a:t>
            </a:r>
          </a:p>
          <a:p>
            <a:pPr defTabSz="914400"/>
            <a:r>
              <a:rPr lang="en-US" sz="2400" i="1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Cambria Math" pitchFamily="18" charset="0"/>
              </a:rPr>
              <a:t>xG</a:t>
            </a:r>
            <a:r>
              <a:rPr lang="en-US" sz="2400" i="1" baseline="-25000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Cambria Math" pitchFamily="18" charset="0"/>
              </a:rPr>
              <a:t>k</a:t>
            </a:r>
            <a:r>
              <a:rPr lang="en-US" sz="2400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Cambria Math" pitchFamily="18" charset="0"/>
              </a:rPr>
              <a:t>(</a:t>
            </a:r>
            <a:r>
              <a:rPr lang="en-US" sz="2400" i="1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Cambria Math" pitchFamily="18" charset="0"/>
              </a:rPr>
              <a:t>G</a:t>
            </a:r>
            <a:r>
              <a:rPr lang="en-US" sz="2400" i="1" baseline="-25000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Cambria Math" pitchFamily="18" charset="0"/>
              </a:rPr>
              <a:t>S</a:t>
            </a:r>
            <a:r>
              <a:rPr lang="en-US" sz="2400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Cambria Math" pitchFamily="18" charset="0"/>
              </a:rPr>
              <a:t>(</a:t>
            </a:r>
            <a:r>
              <a:rPr lang="en-US" sz="2400" i="1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Cambria Math" pitchFamily="18" charset="0"/>
              </a:rPr>
              <a:t>x</a:t>
            </a:r>
            <a:r>
              <a:rPr lang="en-US" sz="2400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Cambria Math" pitchFamily="18" charset="0"/>
              </a:rPr>
              <a:t>)) ≈ (1+</a:t>
            </a:r>
            <a:r>
              <a:rPr lang="el-GR" sz="240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δ</a:t>
            </a:r>
            <a:r>
              <a:rPr lang="en-US" sz="2400" i="1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sz="240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)[1+ (</a:t>
            </a:r>
            <a:r>
              <a:rPr lang="en-US" sz="2400" i="1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G</a:t>
            </a:r>
            <a:r>
              <a:rPr lang="en-US" sz="2400" i="1" baseline="-2500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en-US" sz="240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(1+</a:t>
            </a:r>
            <a:r>
              <a:rPr lang="el-GR" sz="240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δ</a:t>
            </a:r>
            <a:r>
              <a:rPr lang="en-US" sz="2400" i="1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sz="240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)-1) + </a:t>
            </a:r>
            <a:r>
              <a:rPr lang="en-US" sz="2400" i="1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B</a:t>
            </a:r>
            <a:r>
              <a:rPr lang="en-US" sz="240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(</a:t>
            </a:r>
            <a:r>
              <a:rPr lang="en-US" sz="2400" i="1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G</a:t>
            </a:r>
            <a:r>
              <a:rPr lang="en-US" sz="2400" i="1" baseline="-2500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en-US" sz="240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(1+</a:t>
            </a:r>
            <a:r>
              <a:rPr lang="el-GR" sz="240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δ</a:t>
            </a:r>
            <a:r>
              <a:rPr lang="en-US" sz="2400" i="1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sz="240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)-1)</a:t>
            </a:r>
            <a:r>
              <a:rPr lang="en-US" sz="2400" baseline="3000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240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]</a:t>
            </a:r>
          </a:p>
          <a:p>
            <a:pPr defTabSz="914400"/>
            <a:r>
              <a:rPr lang="en-US" sz="240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                 </a:t>
            </a:r>
            <a:r>
              <a:rPr lang="en-US" sz="2400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Cambria Math" pitchFamily="18" charset="0"/>
              </a:rPr>
              <a:t>≈ (1+</a:t>
            </a:r>
            <a:r>
              <a:rPr lang="el-GR" sz="240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δ</a:t>
            </a:r>
            <a:r>
              <a:rPr lang="en-US" sz="2400" i="1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sz="240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)[1+</a:t>
            </a:r>
            <a:r>
              <a:rPr lang="en-US" sz="2400" i="1">
                <a:solidFill>
                  <a:srgbClr val="FF0000"/>
                </a:solidFill>
                <a:latin typeface="Times New Roman" charset="0"/>
                <a:ea typeface="Cambria Math" pitchFamily="18" charset="0"/>
                <a:cs typeface="Cambria Math" pitchFamily="18" charset="0"/>
              </a:rPr>
              <a:t> </a:t>
            </a:r>
            <a:r>
              <a:rPr lang="en-US" sz="2400" i="1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Cambria Math" pitchFamily="18" charset="0"/>
              </a:rPr>
              <a:t>A</a:t>
            </a:r>
            <a:r>
              <a:rPr lang="en-US" sz="2400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Cambria Math" pitchFamily="18" charset="0"/>
              </a:rPr>
              <a:t>|</a:t>
            </a:r>
            <a:r>
              <a:rPr lang="el-GR" sz="240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δ</a:t>
            </a:r>
            <a:r>
              <a:rPr lang="en-US" sz="2400" i="1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sz="2400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Cambria Math" pitchFamily="18" charset="0"/>
              </a:rPr>
              <a:t>|</a:t>
            </a:r>
            <a:r>
              <a:rPr lang="el-GR" sz="2400" i="1" baseline="3000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α</a:t>
            </a:r>
            <a:r>
              <a:rPr lang="en-US" sz="2400" i="1" baseline="3000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aseline="3000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-1</a:t>
            </a:r>
            <a:r>
              <a:rPr lang="en-US" sz="2400" i="1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Cambria Math" pitchFamily="18" charset="0"/>
              </a:rPr>
              <a:t> + AB</a:t>
            </a:r>
            <a:r>
              <a:rPr lang="en-US" sz="2400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Cambria Math" pitchFamily="18" charset="0"/>
              </a:rPr>
              <a:t>|</a:t>
            </a:r>
            <a:r>
              <a:rPr lang="el-GR" sz="240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δ</a:t>
            </a:r>
            <a:r>
              <a:rPr lang="en-US" sz="2400" i="1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sz="2400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Cambria Math" pitchFamily="18" charset="0"/>
              </a:rPr>
              <a:t>|</a:t>
            </a:r>
            <a:r>
              <a:rPr lang="en-US" sz="2400" baseline="3000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l-GR" sz="2400" i="1" baseline="3000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α</a:t>
            </a:r>
            <a:r>
              <a:rPr lang="en-US" sz="2400" i="1" baseline="3000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aseline="3000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-2</a:t>
            </a:r>
            <a:r>
              <a:rPr lang="en-US" sz="240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]</a:t>
            </a:r>
          </a:p>
          <a:p>
            <a:pPr defTabSz="914400"/>
            <a:r>
              <a:rPr lang="en-US" sz="240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                 = 1 + </a:t>
            </a:r>
            <a:r>
              <a:rPr lang="en-US" sz="2400" i="1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Cambria Math" pitchFamily="18" charset="0"/>
              </a:rPr>
              <a:t>A</a:t>
            </a:r>
            <a:r>
              <a:rPr lang="en-US" sz="2400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Cambria Math" pitchFamily="18" charset="0"/>
              </a:rPr>
              <a:t>|</a:t>
            </a:r>
            <a:r>
              <a:rPr lang="el-GR" sz="240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δ</a:t>
            </a:r>
            <a:r>
              <a:rPr lang="en-US" sz="2400" i="1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sz="2400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Cambria Math" pitchFamily="18" charset="0"/>
              </a:rPr>
              <a:t>|</a:t>
            </a:r>
            <a:r>
              <a:rPr lang="el-GR" sz="2400" i="1" baseline="3000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α</a:t>
            </a:r>
            <a:r>
              <a:rPr lang="en-US" sz="2400" i="1" baseline="3000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aseline="3000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-1</a:t>
            </a:r>
            <a:r>
              <a:rPr lang="en-US" sz="240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i="1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Cambria Math" pitchFamily="18" charset="0"/>
              </a:rPr>
              <a:t>+ AB</a:t>
            </a:r>
            <a:r>
              <a:rPr lang="en-US" sz="2400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Cambria Math" pitchFamily="18" charset="0"/>
              </a:rPr>
              <a:t>|</a:t>
            </a:r>
            <a:r>
              <a:rPr lang="el-GR" sz="240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δ</a:t>
            </a:r>
            <a:r>
              <a:rPr lang="en-US" sz="2400" i="1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sz="2400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Cambria Math" pitchFamily="18" charset="0"/>
              </a:rPr>
              <a:t>|</a:t>
            </a:r>
            <a:r>
              <a:rPr lang="en-US" sz="2400" baseline="3000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l-GR" sz="2400" i="1" baseline="3000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α</a:t>
            </a:r>
            <a:r>
              <a:rPr lang="en-US" sz="2400" i="1" baseline="3000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aseline="3000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-2</a:t>
            </a:r>
            <a:r>
              <a:rPr lang="en-US" sz="2400" i="1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Cambria Math" pitchFamily="18" charset="0"/>
              </a:rPr>
              <a:t> + </a:t>
            </a:r>
            <a:r>
              <a:rPr lang="el-GR" sz="240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δ</a:t>
            </a:r>
            <a:r>
              <a:rPr lang="en-US" sz="2400" i="1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x + O</a:t>
            </a:r>
            <a:r>
              <a:rPr lang="en-US" sz="240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sz="2400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Cambria Math" pitchFamily="18" charset="0"/>
              </a:rPr>
              <a:t>|</a:t>
            </a:r>
            <a:r>
              <a:rPr lang="el-GR" sz="240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δ</a:t>
            </a:r>
            <a:r>
              <a:rPr lang="en-US" sz="2400" i="1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sz="2400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Cambria Math" pitchFamily="18" charset="0"/>
              </a:rPr>
              <a:t>|</a:t>
            </a:r>
            <a:r>
              <a:rPr lang="el-GR" sz="2400" i="1" baseline="3000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α</a:t>
            </a:r>
            <a:r>
              <a:rPr lang="en-US" sz="240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)</a:t>
            </a:r>
          </a:p>
          <a:p>
            <a:pPr defTabSz="914400"/>
            <a:r>
              <a:rPr lang="en-US" sz="2400">
                <a:solidFill>
                  <a:srgbClr val="000000"/>
                </a:solidFill>
                <a:ea typeface="Cambria Math" pitchFamily="18" charset="0"/>
                <a:cs typeface="Cambria Math" pitchFamily="18" charset="0"/>
              </a:rPr>
              <a:t>The </a:t>
            </a:r>
            <a:r>
              <a:rPr lang="en-US" sz="2400">
                <a:solidFill>
                  <a:srgbClr val="FF0000"/>
                </a:solidFill>
                <a:ea typeface="Cambria Math" pitchFamily="18" charset="0"/>
                <a:cs typeface="Cambria Math" pitchFamily="18" charset="0"/>
              </a:rPr>
              <a:t>lowest</a:t>
            </a:r>
            <a:r>
              <a:rPr lang="en-US" sz="2400">
                <a:solidFill>
                  <a:srgbClr val="000000"/>
                </a:solidFill>
                <a:ea typeface="Cambria Math" pitchFamily="18" charset="0"/>
                <a:cs typeface="Cambria Math" pitchFamily="18" charset="0"/>
              </a:rPr>
              <a:t> order reads </a:t>
            </a:r>
            <a:r>
              <a:rPr lang="en-US" sz="2400" i="1">
                <a:solidFill>
                  <a:srgbClr val="FF0000"/>
                </a:solidFill>
                <a:latin typeface="Times New Roman" charset="0"/>
                <a:ea typeface="Cambria Math" pitchFamily="18" charset="0"/>
                <a:cs typeface="Cambria Math" pitchFamily="18" charset="0"/>
              </a:rPr>
              <a:t>AB</a:t>
            </a:r>
            <a:r>
              <a:rPr lang="en-US" sz="2400">
                <a:solidFill>
                  <a:srgbClr val="FF0000"/>
                </a:solidFill>
                <a:latin typeface="Times New Roman" charset="0"/>
                <a:ea typeface="Cambria Math" pitchFamily="18" charset="0"/>
                <a:cs typeface="Cambria Math" pitchFamily="18" charset="0"/>
              </a:rPr>
              <a:t>|</a:t>
            </a:r>
            <a:r>
              <a:rPr lang="el-GR" sz="24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δ</a:t>
            </a:r>
            <a:r>
              <a:rPr lang="en-US" sz="2400" i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sz="2400">
                <a:solidFill>
                  <a:srgbClr val="FF0000"/>
                </a:solidFill>
                <a:latin typeface="Times New Roman" charset="0"/>
                <a:ea typeface="Cambria Math" pitchFamily="18" charset="0"/>
                <a:cs typeface="Cambria Math" pitchFamily="18" charset="0"/>
              </a:rPr>
              <a:t>|</a:t>
            </a:r>
            <a:r>
              <a:rPr lang="en-US" sz="2400" baseline="300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l-GR" sz="2400" i="1" baseline="300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α</a:t>
            </a:r>
            <a:r>
              <a:rPr lang="en-US" sz="2400" i="1" baseline="300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aseline="300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-2</a:t>
            </a:r>
            <a:r>
              <a:rPr lang="en-US" sz="24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>
                <a:solidFill>
                  <a:srgbClr val="FF0000"/>
                </a:solidFill>
                <a:latin typeface="Times New Roman" charset="0"/>
                <a:ea typeface="Cambria Math" pitchFamily="18" charset="0"/>
                <a:cs typeface="Cambria Math" pitchFamily="18" charset="0"/>
              </a:rPr>
              <a:t>+</a:t>
            </a:r>
            <a:r>
              <a:rPr lang="el-GR" sz="24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δ</a:t>
            </a:r>
            <a:r>
              <a:rPr lang="en-US" sz="2400" i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sz="2400">
                <a:solidFill>
                  <a:srgbClr val="FF0000"/>
                </a:solidFill>
                <a:latin typeface="Times New Roman" charset="0"/>
                <a:ea typeface="Cambria Math" pitchFamily="18" charset="0"/>
                <a:cs typeface="Cambria Math" pitchFamily="18" charset="0"/>
              </a:rPr>
              <a:t> = 0</a:t>
            </a:r>
            <a:r>
              <a:rPr lang="en-US" sz="2400">
                <a:solidFill>
                  <a:srgbClr val="000000"/>
                </a:solidFill>
                <a:ea typeface="Arial" charset="0"/>
                <a:cs typeface="Arial" charset="0"/>
              </a:rPr>
              <a:t>, which requires</a:t>
            </a:r>
            <a:endParaRPr lang="en-US" sz="2400" i="1">
              <a:solidFill>
                <a:srgbClr val="000000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  <a:p>
            <a:pPr defTabSz="914400"/>
            <a:r>
              <a:rPr lang="en-US" sz="24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l-GR" sz="2400" i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α</a:t>
            </a:r>
            <a:r>
              <a:rPr lang="en-US" sz="2400" i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-2 = 1</a:t>
            </a:r>
            <a:r>
              <a:rPr lang="en-US" sz="2400">
                <a:solidFill>
                  <a:srgbClr val="000000"/>
                </a:solidFill>
                <a:ea typeface="Arial" charset="0"/>
                <a:cs typeface="Arial" charset="0"/>
              </a:rPr>
              <a:t>and </a:t>
            </a:r>
            <a:r>
              <a:rPr lang="en-US" sz="2400" i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A</a:t>
            </a:r>
            <a:r>
              <a:rPr lang="en-US" sz="24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= 1/</a:t>
            </a:r>
            <a:r>
              <a:rPr lang="en-US" sz="2400" i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B</a:t>
            </a:r>
            <a:r>
              <a:rPr lang="en-US" sz="2400">
                <a:solidFill>
                  <a:srgbClr val="000000"/>
                </a:solidFill>
                <a:ea typeface="Arial" charset="0"/>
                <a:cs typeface="Arial" charset="0"/>
              </a:rPr>
              <a:t>. Or,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794206" y="4893633"/>
            <a:ext cx="1240202" cy="523220"/>
          </a:xfrm>
          <a:prstGeom prst="rect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/>
            <a:r>
              <a:rPr lang="el-GR" sz="2800" i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α</a:t>
            </a:r>
            <a:r>
              <a:rPr lang="en-US" sz="2800" i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= 3/2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ACE4DE-63A2-4EDB-B108-50180319ECC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27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276860"/>
            <a:ext cx="9144000" cy="350573"/>
          </a:xfrm>
        </p:spPr>
        <p:txBody>
          <a:bodyPr>
            <a:noAutofit/>
          </a:bodyPr>
          <a:lstStyle/>
          <a:p>
            <a:pPr eaLnBrk="1" hangingPunct="1"/>
            <a:r>
              <a:rPr lang="en-US" sz="1800" b="1" cap="all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Critical Exponent for Inhomogeneous Case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33375" y="2291240"/>
            <a:ext cx="3324080" cy="584776"/>
          </a:xfrm>
          <a:prstGeom prst="rect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en-US" sz="3200" i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G</a:t>
            </a:r>
            <a:r>
              <a:rPr lang="en-US" sz="3200" i="1" baseline="-250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en-US" sz="32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sz="3200" i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sz="32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) = </a:t>
            </a:r>
            <a:r>
              <a:rPr lang="en-US" sz="3200" i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xG</a:t>
            </a:r>
            <a:r>
              <a:rPr lang="en-US" sz="3200" i="1" baseline="-250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sz="32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sz="3200" i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G</a:t>
            </a:r>
            <a:r>
              <a:rPr lang="en-US" sz="3200" i="1" baseline="-250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en-US" sz="32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sz="3200" i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sz="32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))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39725" y="1131044"/>
            <a:ext cx="4032250" cy="1138773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/>
            <a:r>
              <a:rPr lang="en-US" sz="2000" b="1">
                <a:solidFill>
                  <a:srgbClr val="FF0000"/>
                </a:solidFill>
                <a:latin typeface="Calibri" charset="0"/>
                <a:ea typeface="Arial" charset="0"/>
                <a:cs typeface="Arial" charset="0"/>
              </a:rPr>
              <a:t>Inhomogeneous case</a:t>
            </a:r>
          </a:p>
          <a:p>
            <a:pPr defTabSz="914400"/>
            <a:r>
              <a:rPr lang="en-US" sz="2400" i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G</a:t>
            </a:r>
            <a:r>
              <a:rPr lang="en-US" sz="2400" i="1" baseline="-250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sz="24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(1+</a:t>
            </a:r>
            <a:r>
              <a:rPr lang="el-GR" sz="24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δ</a:t>
            </a:r>
            <a:r>
              <a:rPr lang="en-US" sz="2400" i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sz="24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) ≈ 1 + </a:t>
            </a:r>
            <a:r>
              <a:rPr lang="el-GR" sz="24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δ</a:t>
            </a:r>
            <a:r>
              <a:rPr lang="en-US" sz="2400" i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x + B</a:t>
            </a:r>
            <a:r>
              <a:rPr lang="en-US" sz="24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|</a:t>
            </a:r>
            <a:r>
              <a:rPr lang="el-GR" sz="24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δ</a:t>
            </a:r>
            <a:r>
              <a:rPr lang="en-US" sz="2400" i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sz="24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|</a:t>
            </a:r>
            <a:r>
              <a:rPr lang="en-US" sz="2400" i="1" baseline="3000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γ </a:t>
            </a:r>
            <a:r>
              <a:rPr lang="en-US" sz="2400" baseline="3000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- 1</a:t>
            </a:r>
          </a:p>
          <a:p>
            <a:pPr defTabSz="914400"/>
            <a:r>
              <a:rPr lang="en-US" sz="2400" i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G</a:t>
            </a:r>
            <a:r>
              <a:rPr lang="en-US" sz="2400" i="1" baseline="-250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en-US" sz="24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(1+</a:t>
            </a:r>
            <a:r>
              <a:rPr lang="el-GR" sz="24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δ</a:t>
            </a:r>
            <a:r>
              <a:rPr lang="en-US" sz="2400" i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sz="24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) ≈ 1 + </a:t>
            </a:r>
            <a:r>
              <a:rPr lang="en-US" sz="2400" i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A</a:t>
            </a:r>
            <a:r>
              <a:rPr lang="en-US" sz="24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|</a:t>
            </a:r>
            <a:r>
              <a:rPr lang="el-GR" sz="24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δ</a:t>
            </a:r>
            <a:r>
              <a:rPr lang="en-US" sz="2400" i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sz="24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|</a:t>
            </a:r>
            <a:r>
              <a:rPr lang="el-GR" sz="2400" i="1" baseline="300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α </a:t>
            </a:r>
            <a:r>
              <a:rPr lang="en-US" sz="2400" baseline="3000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-1</a:t>
            </a:r>
            <a:r>
              <a:rPr lang="en-US" sz="24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3384" y="2921000"/>
            <a:ext cx="8594725" cy="2308324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defTabSz="914400"/>
            <a:r>
              <a:rPr lang="en-US" sz="2400" i="1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Times New Roman" charset="0"/>
              </a:rPr>
              <a:t>G</a:t>
            </a:r>
            <a:r>
              <a:rPr lang="en-US" sz="2400" i="1" baseline="-25000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Times New Roman" charset="0"/>
              </a:rPr>
              <a:t>S</a:t>
            </a:r>
            <a:r>
              <a:rPr lang="en-US" sz="2400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Times New Roman" charset="0"/>
              </a:rPr>
              <a:t>(</a:t>
            </a:r>
            <a:r>
              <a:rPr lang="en-US" sz="2400" i="1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Times New Roman" charset="0"/>
              </a:rPr>
              <a:t>x</a:t>
            </a:r>
            <a:r>
              <a:rPr lang="en-US" sz="2400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Times New Roman" charset="0"/>
              </a:rPr>
              <a:t>) ≈ 1 + </a:t>
            </a:r>
            <a:r>
              <a:rPr lang="en-US" sz="2400" i="1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Times New Roman" charset="0"/>
              </a:rPr>
              <a:t>A</a:t>
            </a:r>
            <a:r>
              <a:rPr lang="en-US" sz="2400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Times New Roman" charset="0"/>
              </a:rPr>
              <a:t>|</a:t>
            </a:r>
            <a:r>
              <a:rPr lang="el-GR" sz="2400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Times New Roman" charset="0"/>
              </a:rPr>
              <a:t>δ</a:t>
            </a:r>
            <a:r>
              <a:rPr lang="en-US" sz="2400" i="1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Times New Roman" charset="0"/>
              </a:rPr>
              <a:t>x</a:t>
            </a:r>
            <a:r>
              <a:rPr lang="en-US" sz="2400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Times New Roman" charset="0"/>
              </a:rPr>
              <a:t>|</a:t>
            </a:r>
            <a:r>
              <a:rPr lang="el-GR" sz="2400" i="1" baseline="30000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Times New Roman" charset="0"/>
              </a:rPr>
              <a:t>α</a:t>
            </a:r>
            <a:r>
              <a:rPr lang="en-US" sz="2400" i="1" baseline="30000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Times New Roman" charset="0"/>
              </a:rPr>
              <a:t> </a:t>
            </a:r>
            <a:r>
              <a:rPr lang="en-US" sz="2400" baseline="30000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Times New Roman" charset="0"/>
              </a:rPr>
              <a:t>-1</a:t>
            </a:r>
            <a:r>
              <a:rPr lang="en-US" sz="2400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Times New Roman" charset="0"/>
              </a:rPr>
              <a:t>  </a:t>
            </a:r>
          </a:p>
          <a:p>
            <a:pPr defTabSz="914400"/>
            <a:r>
              <a:rPr lang="en-US" sz="2400" i="1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Times New Roman" charset="0"/>
              </a:rPr>
              <a:t>xG</a:t>
            </a:r>
            <a:r>
              <a:rPr lang="en-US" sz="2400" i="1" baseline="-25000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Times New Roman" charset="0"/>
              </a:rPr>
              <a:t>k</a:t>
            </a:r>
            <a:r>
              <a:rPr lang="en-US" sz="2400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Times New Roman" charset="0"/>
              </a:rPr>
              <a:t>(</a:t>
            </a:r>
            <a:r>
              <a:rPr lang="en-US" sz="2400" i="1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Times New Roman" charset="0"/>
              </a:rPr>
              <a:t>G</a:t>
            </a:r>
            <a:r>
              <a:rPr lang="en-US" sz="2400" i="1" baseline="-25000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Times New Roman" charset="0"/>
              </a:rPr>
              <a:t>S</a:t>
            </a:r>
            <a:r>
              <a:rPr lang="en-US" sz="2400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Times New Roman" charset="0"/>
              </a:rPr>
              <a:t>(</a:t>
            </a:r>
            <a:r>
              <a:rPr lang="en-US" sz="2400" i="1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Times New Roman" charset="0"/>
              </a:rPr>
              <a:t>x</a:t>
            </a:r>
            <a:r>
              <a:rPr lang="en-US" sz="2400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Times New Roman" charset="0"/>
              </a:rPr>
              <a:t>)) ≈ (1+</a:t>
            </a:r>
            <a:r>
              <a:rPr lang="el-GR" sz="2400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Times New Roman" charset="0"/>
              </a:rPr>
              <a:t>δ</a:t>
            </a:r>
            <a:r>
              <a:rPr lang="en-US" sz="2400" i="1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Times New Roman" charset="0"/>
              </a:rPr>
              <a:t>x</a:t>
            </a:r>
            <a:r>
              <a:rPr lang="en-US" sz="2400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Times New Roman" charset="0"/>
              </a:rPr>
              <a:t>)[1+ (</a:t>
            </a:r>
            <a:r>
              <a:rPr lang="en-US" sz="2400" i="1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Times New Roman" charset="0"/>
              </a:rPr>
              <a:t>G</a:t>
            </a:r>
            <a:r>
              <a:rPr lang="en-US" sz="2400" i="1" baseline="-25000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Times New Roman" charset="0"/>
              </a:rPr>
              <a:t>S</a:t>
            </a:r>
            <a:r>
              <a:rPr lang="en-US" sz="2400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Times New Roman" charset="0"/>
              </a:rPr>
              <a:t>(1+</a:t>
            </a:r>
            <a:r>
              <a:rPr lang="el-GR" sz="2400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Times New Roman" charset="0"/>
              </a:rPr>
              <a:t>δ</a:t>
            </a:r>
            <a:r>
              <a:rPr lang="en-US" sz="2400" i="1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Times New Roman" charset="0"/>
              </a:rPr>
              <a:t>x</a:t>
            </a:r>
            <a:r>
              <a:rPr lang="en-US" sz="2400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Times New Roman" charset="0"/>
              </a:rPr>
              <a:t>)-1) + </a:t>
            </a:r>
            <a:r>
              <a:rPr lang="en-US" sz="2400" i="1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Times New Roman" charset="0"/>
              </a:rPr>
              <a:t>B</a:t>
            </a:r>
            <a:r>
              <a:rPr lang="en-US" sz="2400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Times New Roman" charset="0"/>
              </a:rPr>
              <a:t> |</a:t>
            </a:r>
            <a:r>
              <a:rPr lang="en-US" sz="2400" i="1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Times New Roman" charset="0"/>
              </a:rPr>
              <a:t>G</a:t>
            </a:r>
            <a:r>
              <a:rPr lang="en-US" sz="2400" i="1" baseline="-25000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Times New Roman" charset="0"/>
              </a:rPr>
              <a:t>S</a:t>
            </a:r>
            <a:r>
              <a:rPr lang="en-US" sz="2400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Times New Roman" charset="0"/>
              </a:rPr>
              <a:t>(1+</a:t>
            </a:r>
            <a:r>
              <a:rPr lang="el-GR" sz="2400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Times New Roman" charset="0"/>
              </a:rPr>
              <a:t>δ</a:t>
            </a:r>
            <a:r>
              <a:rPr lang="en-US" sz="2400" i="1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Times New Roman" charset="0"/>
              </a:rPr>
              <a:t>x</a:t>
            </a:r>
            <a:r>
              <a:rPr lang="en-US" sz="2400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Times New Roman" charset="0"/>
              </a:rPr>
              <a:t>)-1</a:t>
            </a:r>
            <a:r>
              <a:rPr lang="en-US" sz="2400">
                <a:solidFill>
                  <a:srgbClr val="000000"/>
                </a:solidFill>
                <a:latin typeface="Times New Roman" charset="0"/>
                <a:ea typeface="Cambria Math" pitchFamily="18" charset="0"/>
                <a:cs typeface="Times New Roman" charset="0"/>
              </a:rPr>
              <a:t>|</a:t>
            </a:r>
            <a:r>
              <a:rPr lang="en-US" sz="2400" i="1" baseline="30000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Times New Roman" charset="0"/>
              </a:rPr>
              <a:t>γ </a:t>
            </a:r>
            <a:r>
              <a:rPr lang="en-US" sz="2400" baseline="30000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Times New Roman" charset="0"/>
              </a:rPr>
              <a:t>-1</a:t>
            </a:r>
            <a:r>
              <a:rPr lang="en-US" sz="2400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Times New Roman" charset="0"/>
              </a:rPr>
              <a:t>]</a:t>
            </a:r>
          </a:p>
          <a:p>
            <a:pPr defTabSz="914400"/>
            <a:r>
              <a:rPr lang="en-US" sz="2400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Times New Roman" charset="0"/>
              </a:rPr>
              <a:t>                  ≈ (1+</a:t>
            </a:r>
            <a:r>
              <a:rPr lang="el-GR" sz="2400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Times New Roman" charset="0"/>
              </a:rPr>
              <a:t>δ</a:t>
            </a:r>
            <a:r>
              <a:rPr lang="en-US" sz="2400" i="1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Times New Roman" charset="0"/>
              </a:rPr>
              <a:t>x</a:t>
            </a:r>
            <a:r>
              <a:rPr lang="en-US" sz="2400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Times New Roman" charset="0"/>
              </a:rPr>
              <a:t>)[1+</a:t>
            </a:r>
            <a:r>
              <a:rPr lang="en-US" sz="2400" i="1">
                <a:solidFill>
                  <a:srgbClr val="FF0000"/>
                </a:solidFill>
                <a:latin typeface="Times New Roman" charset="0"/>
                <a:ea typeface="Cambria Math" pitchFamily="18" charset="0"/>
                <a:cs typeface="Times New Roman" charset="0"/>
              </a:rPr>
              <a:t> </a:t>
            </a:r>
            <a:r>
              <a:rPr lang="en-US" sz="2400" i="1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Times New Roman" charset="0"/>
              </a:rPr>
              <a:t>A</a:t>
            </a:r>
            <a:r>
              <a:rPr lang="en-US" sz="2400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Times New Roman" charset="0"/>
              </a:rPr>
              <a:t>|</a:t>
            </a:r>
            <a:r>
              <a:rPr lang="el-GR" sz="2400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Times New Roman" charset="0"/>
              </a:rPr>
              <a:t>δ</a:t>
            </a:r>
            <a:r>
              <a:rPr lang="en-US" sz="2400" i="1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Times New Roman" charset="0"/>
              </a:rPr>
              <a:t>x</a:t>
            </a:r>
            <a:r>
              <a:rPr lang="en-US" sz="2400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Times New Roman" charset="0"/>
              </a:rPr>
              <a:t>|</a:t>
            </a:r>
            <a:r>
              <a:rPr lang="el-GR" sz="2400" i="1" baseline="30000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Times New Roman" charset="0"/>
              </a:rPr>
              <a:t>α</a:t>
            </a:r>
            <a:r>
              <a:rPr lang="en-US" sz="2400" i="1" baseline="30000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Times New Roman" charset="0"/>
              </a:rPr>
              <a:t> </a:t>
            </a:r>
            <a:r>
              <a:rPr lang="en-US" sz="2400" baseline="30000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Times New Roman" charset="0"/>
              </a:rPr>
              <a:t>-1</a:t>
            </a:r>
            <a:r>
              <a:rPr lang="en-US" sz="2400" i="1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Times New Roman" charset="0"/>
              </a:rPr>
              <a:t> + AB</a:t>
            </a:r>
            <a:r>
              <a:rPr lang="en-US" sz="2400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Times New Roman" charset="0"/>
              </a:rPr>
              <a:t>|</a:t>
            </a:r>
            <a:r>
              <a:rPr lang="el-GR" sz="2400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Times New Roman" charset="0"/>
              </a:rPr>
              <a:t>δ</a:t>
            </a:r>
            <a:r>
              <a:rPr lang="en-US" sz="2400" i="1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Times New Roman" charset="0"/>
              </a:rPr>
              <a:t>x</a:t>
            </a:r>
            <a:r>
              <a:rPr lang="en-US" sz="2400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Times New Roman" charset="0"/>
              </a:rPr>
              <a:t>|</a:t>
            </a:r>
            <a:r>
              <a:rPr lang="en-US" sz="2400" baseline="30000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Times New Roman" charset="0"/>
              </a:rPr>
              <a:t>(</a:t>
            </a:r>
            <a:r>
              <a:rPr lang="el-GR" sz="2400" i="1" baseline="30000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Times New Roman" charset="0"/>
              </a:rPr>
              <a:t>α</a:t>
            </a:r>
            <a:r>
              <a:rPr lang="en-US" sz="2400" i="1" baseline="30000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Times New Roman" charset="0"/>
              </a:rPr>
              <a:t> </a:t>
            </a:r>
            <a:r>
              <a:rPr lang="en-US" sz="2400" baseline="30000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Times New Roman" charset="0"/>
              </a:rPr>
              <a:t>-1)(</a:t>
            </a:r>
            <a:r>
              <a:rPr lang="en-US" sz="2400" i="1" baseline="30000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Times New Roman" charset="0"/>
              </a:rPr>
              <a:t>γ </a:t>
            </a:r>
            <a:r>
              <a:rPr lang="en-US" sz="2400" baseline="30000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Times New Roman" charset="0"/>
              </a:rPr>
              <a:t>-1)</a:t>
            </a:r>
            <a:r>
              <a:rPr lang="en-US" sz="2400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Times New Roman" charset="0"/>
              </a:rPr>
              <a:t>]</a:t>
            </a:r>
          </a:p>
          <a:p>
            <a:pPr defTabSz="914400"/>
            <a:r>
              <a:rPr lang="en-US" sz="2400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Times New Roman" charset="0"/>
              </a:rPr>
              <a:t>                  = 1 + </a:t>
            </a:r>
            <a:r>
              <a:rPr lang="en-US" sz="2400" i="1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Times New Roman" charset="0"/>
              </a:rPr>
              <a:t>A</a:t>
            </a:r>
            <a:r>
              <a:rPr lang="en-US" sz="2400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Times New Roman" charset="0"/>
              </a:rPr>
              <a:t>|</a:t>
            </a:r>
            <a:r>
              <a:rPr lang="el-GR" sz="2400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Times New Roman" charset="0"/>
              </a:rPr>
              <a:t>δ</a:t>
            </a:r>
            <a:r>
              <a:rPr lang="en-US" sz="2400" i="1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Times New Roman" charset="0"/>
              </a:rPr>
              <a:t>x</a:t>
            </a:r>
            <a:r>
              <a:rPr lang="en-US" sz="2400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Times New Roman" charset="0"/>
              </a:rPr>
              <a:t>|</a:t>
            </a:r>
            <a:r>
              <a:rPr lang="el-GR" sz="2400" i="1" baseline="30000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Times New Roman" charset="0"/>
              </a:rPr>
              <a:t>α</a:t>
            </a:r>
            <a:r>
              <a:rPr lang="en-US" sz="2400" i="1" baseline="30000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Times New Roman" charset="0"/>
              </a:rPr>
              <a:t> </a:t>
            </a:r>
            <a:r>
              <a:rPr lang="en-US" sz="2400" baseline="30000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Times New Roman" charset="0"/>
              </a:rPr>
              <a:t>-1</a:t>
            </a:r>
            <a:r>
              <a:rPr lang="en-US" sz="2400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Times New Roman" charset="0"/>
              </a:rPr>
              <a:t> </a:t>
            </a:r>
            <a:r>
              <a:rPr lang="en-US" sz="2400" i="1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Times New Roman" charset="0"/>
              </a:rPr>
              <a:t>+ AB</a:t>
            </a:r>
            <a:r>
              <a:rPr lang="en-US" sz="2400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Times New Roman" charset="0"/>
              </a:rPr>
              <a:t>|</a:t>
            </a:r>
            <a:r>
              <a:rPr lang="el-GR" sz="2400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Times New Roman" charset="0"/>
              </a:rPr>
              <a:t>δ</a:t>
            </a:r>
            <a:r>
              <a:rPr lang="en-US" sz="2400" i="1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Times New Roman" charset="0"/>
              </a:rPr>
              <a:t>x</a:t>
            </a:r>
            <a:r>
              <a:rPr lang="en-US" sz="2400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Times New Roman" charset="0"/>
              </a:rPr>
              <a:t>|</a:t>
            </a:r>
            <a:r>
              <a:rPr lang="en-US" sz="2400" baseline="30000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Times New Roman" charset="0"/>
              </a:rPr>
              <a:t>(</a:t>
            </a:r>
            <a:r>
              <a:rPr lang="el-GR" sz="2400" i="1" baseline="30000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Times New Roman" charset="0"/>
              </a:rPr>
              <a:t>α</a:t>
            </a:r>
            <a:r>
              <a:rPr lang="en-US" sz="2400" i="1" baseline="30000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Times New Roman" charset="0"/>
              </a:rPr>
              <a:t> </a:t>
            </a:r>
            <a:r>
              <a:rPr lang="en-US" sz="2400" baseline="30000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Times New Roman" charset="0"/>
              </a:rPr>
              <a:t>-1)(</a:t>
            </a:r>
            <a:r>
              <a:rPr lang="en-US" sz="2400" i="1" baseline="30000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Times New Roman" charset="0"/>
              </a:rPr>
              <a:t>γ </a:t>
            </a:r>
            <a:r>
              <a:rPr lang="en-US" sz="2400" baseline="30000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Times New Roman" charset="0"/>
              </a:rPr>
              <a:t>-1)</a:t>
            </a:r>
            <a:r>
              <a:rPr lang="en-US" sz="2400" i="1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Times New Roman" charset="0"/>
              </a:rPr>
              <a:t> + </a:t>
            </a:r>
            <a:r>
              <a:rPr lang="el-GR" sz="2400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Times New Roman" charset="0"/>
              </a:rPr>
              <a:t>δ</a:t>
            </a:r>
            <a:r>
              <a:rPr lang="en-US" sz="2400" i="1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Times New Roman" charset="0"/>
              </a:rPr>
              <a:t>x + O</a:t>
            </a:r>
            <a:r>
              <a:rPr lang="en-US" sz="2400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Times New Roman" charset="0"/>
              </a:rPr>
              <a:t>(|</a:t>
            </a:r>
            <a:r>
              <a:rPr lang="el-GR" sz="2400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Times New Roman" charset="0"/>
              </a:rPr>
              <a:t>δ</a:t>
            </a:r>
            <a:r>
              <a:rPr lang="en-US" sz="2400" i="1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Times New Roman" charset="0"/>
              </a:rPr>
              <a:t>x</a:t>
            </a:r>
            <a:r>
              <a:rPr lang="en-US" sz="2400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Times New Roman" charset="0"/>
              </a:rPr>
              <a:t>|</a:t>
            </a:r>
            <a:r>
              <a:rPr lang="el-GR" sz="2400" i="1" baseline="30000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Times New Roman" charset="0"/>
              </a:rPr>
              <a:t>α</a:t>
            </a:r>
            <a:r>
              <a:rPr lang="en-US" sz="2400">
                <a:solidFill>
                  <a:prstClr val="black"/>
                </a:solidFill>
                <a:latin typeface="Times New Roman" charset="0"/>
                <a:ea typeface="Cambria Math" pitchFamily="18" charset="0"/>
                <a:cs typeface="Times New Roman" charset="0"/>
              </a:rPr>
              <a:t>)</a:t>
            </a:r>
          </a:p>
          <a:p>
            <a:pPr defTabSz="914400"/>
            <a:r>
              <a:rPr lang="en-US" sz="2400">
                <a:solidFill>
                  <a:srgbClr val="000000"/>
                </a:solidFill>
                <a:ea typeface="Cambria Math" pitchFamily="18" charset="0"/>
                <a:cs typeface="Times New Roman" charset="0"/>
              </a:rPr>
              <a:t>The </a:t>
            </a:r>
            <a:r>
              <a:rPr lang="en-US" sz="2400">
                <a:solidFill>
                  <a:srgbClr val="FF0000"/>
                </a:solidFill>
                <a:ea typeface="Cambria Math" pitchFamily="18" charset="0"/>
                <a:cs typeface="Times New Roman" charset="0"/>
              </a:rPr>
              <a:t>lowest</a:t>
            </a:r>
            <a:r>
              <a:rPr lang="en-US" sz="2400">
                <a:solidFill>
                  <a:srgbClr val="000000"/>
                </a:solidFill>
                <a:ea typeface="Cambria Math" pitchFamily="18" charset="0"/>
                <a:cs typeface="Times New Roman" charset="0"/>
              </a:rPr>
              <a:t> order reads </a:t>
            </a:r>
            <a:r>
              <a:rPr lang="en-US" sz="2400" i="1">
                <a:solidFill>
                  <a:srgbClr val="FF0000"/>
                </a:solidFill>
                <a:latin typeface="Times New Roman" charset="0"/>
                <a:ea typeface="Cambria Math" pitchFamily="18" charset="0"/>
                <a:cs typeface="Times New Roman" charset="0"/>
              </a:rPr>
              <a:t>AB</a:t>
            </a:r>
            <a:r>
              <a:rPr lang="en-US" sz="2400">
                <a:solidFill>
                  <a:srgbClr val="FF0000"/>
                </a:solidFill>
                <a:latin typeface="Times New Roman" charset="0"/>
                <a:ea typeface="Cambria Math" pitchFamily="18" charset="0"/>
                <a:cs typeface="Times New Roman" charset="0"/>
              </a:rPr>
              <a:t>|</a:t>
            </a:r>
            <a:r>
              <a:rPr lang="el-GR" sz="2400">
                <a:solidFill>
                  <a:srgbClr val="FF0000"/>
                </a:solidFill>
                <a:latin typeface="Times New Roman" charset="0"/>
                <a:ea typeface="Cambria Math" pitchFamily="18" charset="0"/>
                <a:cs typeface="Times New Roman" charset="0"/>
              </a:rPr>
              <a:t>δ</a:t>
            </a:r>
            <a:r>
              <a:rPr lang="en-US" sz="2400" i="1">
                <a:solidFill>
                  <a:srgbClr val="FF0000"/>
                </a:solidFill>
                <a:latin typeface="Times New Roman" charset="0"/>
                <a:ea typeface="Cambria Math" pitchFamily="18" charset="0"/>
                <a:cs typeface="Times New Roman" charset="0"/>
              </a:rPr>
              <a:t>x</a:t>
            </a:r>
            <a:r>
              <a:rPr lang="en-US" sz="2400">
                <a:solidFill>
                  <a:srgbClr val="FF0000"/>
                </a:solidFill>
                <a:latin typeface="Times New Roman" charset="0"/>
                <a:ea typeface="Cambria Math" pitchFamily="18" charset="0"/>
                <a:cs typeface="Times New Roman" charset="0"/>
              </a:rPr>
              <a:t>|</a:t>
            </a:r>
            <a:r>
              <a:rPr lang="el-GR" sz="2400" baseline="30000">
                <a:solidFill>
                  <a:srgbClr val="FF0000"/>
                </a:solidFill>
                <a:latin typeface="Times New Roman" charset="0"/>
                <a:ea typeface="Cambria Math" pitchFamily="18" charset="0"/>
                <a:cs typeface="Times New Roman" charset="0"/>
              </a:rPr>
              <a:t>(</a:t>
            </a:r>
            <a:r>
              <a:rPr lang="el-GR" sz="2400" i="1" baseline="30000">
                <a:solidFill>
                  <a:srgbClr val="FF0000"/>
                </a:solidFill>
                <a:latin typeface="Times New Roman" charset="0"/>
                <a:ea typeface="Cambria Math" pitchFamily="18" charset="0"/>
                <a:cs typeface="Times New Roman" charset="0"/>
              </a:rPr>
              <a:t>α</a:t>
            </a:r>
            <a:r>
              <a:rPr lang="el-GR" sz="2400" baseline="30000">
                <a:solidFill>
                  <a:srgbClr val="FF0000"/>
                </a:solidFill>
                <a:latin typeface="Times New Roman" charset="0"/>
                <a:ea typeface="Cambria Math" pitchFamily="18" charset="0"/>
                <a:cs typeface="Times New Roman" charset="0"/>
              </a:rPr>
              <a:t> -1)(</a:t>
            </a:r>
            <a:r>
              <a:rPr lang="el-GR" sz="2400" i="1" baseline="30000">
                <a:solidFill>
                  <a:srgbClr val="FF0000"/>
                </a:solidFill>
                <a:latin typeface="Times New Roman" charset="0"/>
                <a:ea typeface="Cambria Math" pitchFamily="18" charset="0"/>
                <a:cs typeface="Times New Roman" charset="0"/>
              </a:rPr>
              <a:t>γ</a:t>
            </a:r>
            <a:r>
              <a:rPr lang="el-GR" sz="2400" baseline="30000">
                <a:solidFill>
                  <a:srgbClr val="FF0000"/>
                </a:solidFill>
                <a:latin typeface="Times New Roman" charset="0"/>
                <a:ea typeface="Cambria Math" pitchFamily="18" charset="0"/>
                <a:cs typeface="Times New Roman" charset="0"/>
              </a:rPr>
              <a:t> -1)</a:t>
            </a:r>
            <a:r>
              <a:rPr lang="en-US" sz="2400">
                <a:solidFill>
                  <a:srgbClr val="FF0000"/>
                </a:solidFill>
                <a:latin typeface="Times New Roman" charset="0"/>
                <a:ea typeface="Cambria Math" pitchFamily="18" charset="0"/>
                <a:cs typeface="Times New Roman" charset="0"/>
              </a:rPr>
              <a:t> +</a:t>
            </a:r>
            <a:r>
              <a:rPr lang="el-GR" sz="2400">
                <a:solidFill>
                  <a:srgbClr val="FF0000"/>
                </a:solidFill>
                <a:latin typeface="Times New Roman" charset="0"/>
                <a:ea typeface="Cambria Math" pitchFamily="18" charset="0"/>
                <a:cs typeface="Times New Roman" charset="0"/>
              </a:rPr>
              <a:t> δ</a:t>
            </a:r>
            <a:r>
              <a:rPr lang="en-US" sz="2400" i="1">
                <a:solidFill>
                  <a:srgbClr val="FF0000"/>
                </a:solidFill>
                <a:latin typeface="Times New Roman" charset="0"/>
                <a:ea typeface="Cambria Math" pitchFamily="18" charset="0"/>
                <a:cs typeface="Times New Roman" charset="0"/>
              </a:rPr>
              <a:t>x</a:t>
            </a:r>
            <a:r>
              <a:rPr lang="en-US" sz="2400">
                <a:solidFill>
                  <a:srgbClr val="FF0000"/>
                </a:solidFill>
                <a:latin typeface="Times New Roman" charset="0"/>
                <a:ea typeface="Cambria Math" pitchFamily="18" charset="0"/>
                <a:cs typeface="Times New Roman" charset="0"/>
              </a:rPr>
              <a:t> = 0</a:t>
            </a:r>
            <a:r>
              <a:rPr lang="en-US" sz="2400">
                <a:solidFill>
                  <a:srgbClr val="000000"/>
                </a:solidFill>
                <a:ea typeface="Arial" charset="0"/>
                <a:cs typeface="Arial" charset="0"/>
              </a:rPr>
              <a:t>, which requires</a:t>
            </a:r>
            <a:endParaRPr lang="en-US" sz="2400" i="1">
              <a:solidFill>
                <a:srgbClr val="000000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  <a:p>
            <a:pPr defTabSz="914400"/>
            <a:r>
              <a:rPr lang="el-GR" sz="24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l-GR" sz="2400" i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α</a:t>
            </a:r>
            <a:r>
              <a:rPr lang="el-GR" sz="24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-1)(</a:t>
            </a:r>
            <a:r>
              <a:rPr lang="el-GR" sz="2400" i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γ</a:t>
            </a:r>
            <a:r>
              <a:rPr lang="el-GR" sz="24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-1)</a:t>
            </a:r>
            <a:r>
              <a:rPr lang="en-US" sz="24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= 1</a:t>
            </a:r>
            <a:r>
              <a:rPr lang="en-US" sz="2400">
                <a:solidFill>
                  <a:srgbClr val="000000"/>
                </a:solidFill>
                <a:ea typeface="Arial" charset="0"/>
                <a:cs typeface="Arial" charset="0"/>
              </a:rPr>
              <a:t>and </a:t>
            </a:r>
            <a:r>
              <a:rPr lang="en-US" sz="2400" i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A</a:t>
            </a:r>
            <a:r>
              <a:rPr lang="en-US" sz="24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= 1/</a:t>
            </a:r>
            <a:r>
              <a:rPr lang="en-US" sz="2400" i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B</a:t>
            </a:r>
            <a:r>
              <a:rPr lang="en-US" sz="2400">
                <a:solidFill>
                  <a:srgbClr val="000000"/>
                </a:solidFill>
                <a:ea typeface="Arial" charset="0"/>
                <a:cs typeface="Arial" charset="0"/>
              </a:rPr>
              <a:t>. Or,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371975" y="4897438"/>
            <a:ext cx="1875066" cy="523220"/>
          </a:xfrm>
          <a:prstGeom prst="rect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el-GR" sz="2800" i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α</a:t>
            </a:r>
            <a:r>
              <a:rPr lang="en-US" sz="2800" i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= </a:t>
            </a:r>
            <a:r>
              <a:rPr lang="el-GR" sz="2800" i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γ</a:t>
            </a:r>
            <a:r>
              <a:rPr lang="el-GR" sz="28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/(</a:t>
            </a:r>
            <a:r>
              <a:rPr lang="el-GR" sz="2800" i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γ</a:t>
            </a:r>
            <a:r>
              <a:rPr lang="el-GR" sz="28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−1)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ACE4DE-63A2-4EDB-B108-50180319ECC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494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0" y="429260"/>
            <a:ext cx="9144000" cy="350573"/>
          </a:xfrm>
        </p:spPr>
        <p:txBody>
          <a:bodyPr>
            <a:noAutofit/>
          </a:bodyPr>
          <a:lstStyle/>
          <a:p>
            <a:pPr eaLnBrk="1" hangingPunct="1"/>
            <a:r>
              <a:rPr lang="en-US" sz="1800" b="1" cap="all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Comparing the Prediction with the Real Data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859213" y="2770189"/>
          <a:ext cx="5105400" cy="1849503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733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0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778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Source</a:t>
                      </a:r>
                    </a:p>
                  </a:txBody>
                  <a:tcPr marT="38089" marB="3808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Exponent</a:t>
                      </a:r>
                    </a:p>
                  </a:txBody>
                  <a:tcPr marT="38089" marB="3808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Quantity</a:t>
                      </a:r>
                    </a:p>
                  </a:txBody>
                  <a:tcPr marT="38089" marB="3808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945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North America</a:t>
                      </a:r>
                    </a:p>
                  </a:txBody>
                  <a:tcPr marT="38089" marB="3808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2.0</a:t>
                      </a:r>
                    </a:p>
                  </a:txBody>
                  <a:tcPr marT="38089" marB="3808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Power</a:t>
                      </a:r>
                    </a:p>
                  </a:txBody>
                  <a:tcPr marT="38089" marB="3808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945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Sweden</a:t>
                      </a:r>
                    </a:p>
                  </a:txBody>
                  <a:tcPr marT="38089" marB="3808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1.6</a:t>
                      </a:r>
                    </a:p>
                  </a:txBody>
                  <a:tcPr marT="38089" marB="3808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Energy</a:t>
                      </a:r>
                    </a:p>
                  </a:txBody>
                  <a:tcPr marT="38089" marB="3808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945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Norway</a:t>
                      </a:r>
                    </a:p>
                  </a:txBody>
                  <a:tcPr marT="38089" marB="3808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1.7</a:t>
                      </a:r>
                    </a:p>
                  </a:txBody>
                  <a:tcPr marT="38089" marB="3808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Power</a:t>
                      </a:r>
                    </a:p>
                  </a:txBody>
                  <a:tcPr marT="38089" marB="38089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945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New Zealand</a:t>
                      </a:r>
                    </a:p>
                  </a:txBody>
                  <a:tcPr marT="38089" marB="3808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1.6</a:t>
                      </a:r>
                    </a:p>
                  </a:txBody>
                  <a:tcPr marT="38089" marB="3808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Energy</a:t>
                      </a:r>
                    </a:p>
                  </a:txBody>
                  <a:tcPr marT="38089" marB="38089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945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China</a:t>
                      </a:r>
                    </a:p>
                  </a:txBody>
                  <a:tcPr marT="38089" marB="3808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1.8</a:t>
                      </a:r>
                    </a:p>
                  </a:txBody>
                  <a:tcPr marT="38089" marB="3808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Energy</a:t>
                      </a:r>
                    </a:p>
                  </a:txBody>
                  <a:tcPr marT="38089" marB="38089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81000" y="1270000"/>
            <a:ext cx="6248400" cy="1077218"/>
          </a:xfrm>
          <a:prstGeom prst="rect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/>
            <a:endParaRPr lang="en-US" sz="3200">
              <a:solidFill>
                <a:srgbClr val="000000"/>
              </a:solidFill>
              <a:latin typeface="Calibri" charset="0"/>
              <a:ea typeface="Arial" charset="0"/>
              <a:cs typeface="Arial" charset="0"/>
            </a:endParaRPr>
          </a:p>
          <a:p>
            <a:pPr defTabSz="914400"/>
            <a:endParaRPr lang="en-US" sz="3200">
              <a:solidFill>
                <a:srgbClr val="000000"/>
              </a:solidFill>
              <a:latin typeface="Calibri" charset="0"/>
              <a:ea typeface="Arial" charset="0"/>
              <a:cs typeface="Arial" charset="0"/>
            </a:endParaRPr>
          </a:p>
        </p:txBody>
      </p:sp>
      <p:sp>
        <p:nvSpPr>
          <p:cNvPr id="18458" name="Rectangle 7"/>
          <p:cNvSpPr>
            <a:spLocks noChangeArrowheads="1"/>
          </p:cNvSpPr>
          <p:nvPr/>
        </p:nvSpPr>
        <p:spPr bwMode="auto">
          <a:xfrm>
            <a:off x="3810000" y="2413000"/>
            <a:ext cx="63373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/>
            <a:r>
              <a:rPr lang="en-US" sz="2000" b="1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Blackout</a:t>
            </a:r>
          </a:p>
        </p:txBody>
      </p:sp>
      <p:sp>
        <p:nvSpPr>
          <p:cNvPr id="18459" name="Rectangle 8"/>
          <p:cNvSpPr>
            <a:spLocks noChangeArrowheads="1"/>
          </p:cNvSpPr>
          <p:nvPr/>
        </p:nvSpPr>
        <p:spPr bwMode="auto">
          <a:xfrm>
            <a:off x="43337" y="5127717"/>
            <a:ext cx="58503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en-US" sz="1400" dirty="0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I. Dobson, B. A. Carreras, V. E. Lynch, D. E. Newman, </a:t>
            </a:r>
            <a:r>
              <a:rPr lang="en-US" sz="1400" i="1" dirty="0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CHAOS</a:t>
            </a:r>
            <a:r>
              <a:rPr lang="en-US" sz="1400" dirty="0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 </a:t>
            </a:r>
            <a:r>
              <a:rPr lang="en-US" sz="1400" b="1" dirty="0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17</a:t>
            </a:r>
            <a:r>
              <a:rPr lang="en-US" sz="1400" dirty="0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, 026103 (2007)</a:t>
            </a:r>
          </a:p>
        </p:txBody>
      </p:sp>
      <p:pic>
        <p:nvPicPr>
          <p:cNvPr id="184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90032"/>
            <a:ext cx="3621088" cy="229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61" name="Rectangle 11"/>
          <p:cNvSpPr>
            <a:spLocks noChangeArrowheads="1"/>
          </p:cNvSpPr>
          <p:nvPr/>
        </p:nvSpPr>
        <p:spPr bwMode="auto">
          <a:xfrm>
            <a:off x="3810000" y="4750594"/>
            <a:ext cx="63373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/>
            <a:r>
              <a:rPr lang="en-US" sz="2000" b="1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Earthquake </a:t>
            </a:r>
            <a:r>
              <a:rPr lang="el-GR" sz="2000" i="1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α</a:t>
            </a:r>
            <a:r>
              <a:rPr lang="en-US" sz="2000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 ≈ 1.67</a:t>
            </a:r>
          </a:p>
        </p:txBody>
      </p:sp>
      <p:sp>
        <p:nvSpPr>
          <p:cNvPr id="18462" name="Rectangle 12"/>
          <p:cNvSpPr>
            <a:spLocks noChangeArrowheads="1"/>
          </p:cNvSpPr>
          <p:nvPr/>
        </p:nvSpPr>
        <p:spPr bwMode="auto">
          <a:xfrm>
            <a:off x="43337" y="5427864"/>
            <a:ext cx="7924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/>
            <a:r>
              <a:rPr lang="en-US" sz="1400" dirty="0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Y. Y. Kagan, </a:t>
            </a:r>
            <a:r>
              <a:rPr lang="en-US" sz="1400" i="1" dirty="0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Phys. Earth Planet. Inter.</a:t>
            </a:r>
            <a:r>
              <a:rPr lang="en-US" sz="1400" dirty="0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  </a:t>
            </a:r>
            <a:r>
              <a:rPr lang="en-US" sz="1400" b="1" dirty="0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135</a:t>
            </a:r>
            <a:r>
              <a:rPr lang="en-US" sz="1400" dirty="0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 (2–3), 173–209 (2003)</a:t>
            </a:r>
          </a:p>
        </p:txBody>
      </p:sp>
      <p:graphicFrame>
        <p:nvGraphicFramePr>
          <p:cNvPr id="18463" name="Object 2"/>
          <p:cNvGraphicFramePr>
            <a:graphicFrameLocks noChangeAspect="1"/>
          </p:cNvGraphicFramePr>
          <p:nvPr/>
        </p:nvGraphicFramePr>
        <p:xfrm>
          <a:off x="533400" y="1387740"/>
          <a:ext cx="5614988" cy="756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349500" imgH="457200" progId="Equation.3">
                  <p:embed/>
                </p:oleObj>
              </mc:Choice>
              <mc:Fallback>
                <p:oleObj name="Equation" r:id="rId4" imgW="2349500" imgH="457200" progId="Equation.3">
                  <p:embed/>
                  <p:pic>
                    <p:nvPicPr>
                      <p:cNvPr id="1846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387740"/>
                        <a:ext cx="5614988" cy="7567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64" name="Rectangle 10"/>
          <p:cNvSpPr>
            <a:spLocks noChangeArrowheads="1"/>
          </p:cNvSpPr>
          <p:nvPr/>
        </p:nvSpPr>
        <p:spPr bwMode="auto">
          <a:xfrm>
            <a:off x="3800475" y="2413000"/>
            <a:ext cx="63373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/>
            <a:r>
              <a:rPr lang="en-US" sz="2000" b="1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Blackout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ACE4DE-63A2-4EDB-B108-50180319ECC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195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102821"/>
            <a:ext cx="9144000" cy="350573"/>
          </a:xfrm>
        </p:spPr>
        <p:txBody>
          <a:bodyPr>
            <a:noAutofit/>
          </a:bodyPr>
          <a:lstStyle/>
          <a:p>
            <a:pPr eaLnBrk="1" hangingPunct="1"/>
            <a:r>
              <a:rPr lang="en-US" sz="1800" b="1" cap="all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Failure Propagation Model</a:t>
            </a:r>
          </a:p>
        </p:txBody>
      </p:sp>
      <p:sp>
        <p:nvSpPr>
          <p:cNvPr id="7171" name="Rectangle 7"/>
          <p:cNvSpPr>
            <a:spLocks noChangeArrowheads="1"/>
          </p:cNvSpPr>
          <p:nvPr/>
        </p:nvSpPr>
        <p:spPr bwMode="auto">
          <a:xfrm>
            <a:off x="381009" y="5343261"/>
            <a:ext cx="36548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D. Watts, </a:t>
            </a:r>
            <a:r>
              <a:rPr lang="en-US" i="1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PNAS</a:t>
            </a:r>
            <a:r>
              <a:rPr lang="en-US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 99, 5766-5771 (2002)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46500" y="817567"/>
            <a:ext cx="4787900" cy="2031325"/>
          </a:xfrm>
          <a:prstGeom prst="rect">
            <a:avLst/>
          </a:prstGeom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/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Arial" charset="0"/>
                <a:cs typeface="Arial" charset="0"/>
              </a:rPr>
              <a:t>Initial Setup</a:t>
            </a:r>
          </a:p>
          <a:p>
            <a:pPr defTabSz="914400">
              <a:buFont typeface="Arial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Random graph with </a:t>
            </a:r>
            <a:r>
              <a:rPr lang="en-US" i="1" dirty="0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N</a:t>
            </a:r>
            <a:r>
              <a:rPr lang="en-US" dirty="0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 nodes</a:t>
            </a:r>
          </a:p>
          <a:p>
            <a:pPr defTabSz="914400">
              <a:buFont typeface="Arial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Initially each node is functional.</a:t>
            </a:r>
          </a:p>
          <a:p>
            <a:pPr defTabSz="914400"/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Arial" charset="0"/>
                <a:cs typeface="Arial" charset="0"/>
              </a:rPr>
              <a:t>Cascade</a:t>
            </a:r>
          </a:p>
          <a:p>
            <a:pPr defTabSz="914400">
              <a:buFont typeface="Arial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Initiated by the failure of one node.</a:t>
            </a:r>
          </a:p>
          <a:p>
            <a:pPr defTabSz="914400">
              <a:buFont typeface="Arial" charset="0"/>
              <a:buChar char="•"/>
            </a:pPr>
            <a:r>
              <a:rPr lang="en-US" b="1" i="1" dirty="0" err="1">
                <a:solidFill>
                  <a:srgbClr val="FF0000"/>
                </a:solidFill>
                <a:latin typeface="Calibri" charset="0"/>
                <a:ea typeface="Arial" charset="0"/>
                <a:cs typeface="Arial" charset="0"/>
              </a:rPr>
              <a:t>f</a:t>
            </a:r>
            <a:r>
              <a:rPr lang="en-US" b="1" i="1" baseline="-25000" dirty="0" err="1">
                <a:solidFill>
                  <a:srgbClr val="FF0000"/>
                </a:solidFill>
                <a:latin typeface="Calibri" charset="0"/>
                <a:ea typeface="Arial" charset="0"/>
                <a:cs typeface="Arial" charset="0"/>
              </a:rPr>
              <a:t>i</a:t>
            </a:r>
            <a:r>
              <a:rPr lang="en-US" dirty="0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 : fraction of failed neighbors of node </a:t>
            </a:r>
            <a:r>
              <a:rPr lang="en-US" i="1" dirty="0" err="1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i</a:t>
            </a:r>
            <a:r>
              <a:rPr lang="en-US" dirty="0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. Node </a:t>
            </a:r>
            <a:r>
              <a:rPr lang="en-US" i="1" dirty="0" err="1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i</a:t>
            </a:r>
            <a:r>
              <a:rPr lang="en-US" dirty="0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 fails if </a:t>
            </a:r>
            <a:r>
              <a:rPr lang="en-US" b="1" i="1" dirty="0" err="1">
                <a:solidFill>
                  <a:srgbClr val="FF0000"/>
                </a:solidFill>
                <a:latin typeface="Calibri" charset="0"/>
                <a:ea typeface="Arial" charset="0"/>
                <a:cs typeface="Arial" charset="0"/>
              </a:rPr>
              <a:t>f</a:t>
            </a:r>
            <a:r>
              <a:rPr lang="en-US" b="1" i="1" baseline="-25000" dirty="0" err="1">
                <a:solidFill>
                  <a:srgbClr val="FF0000"/>
                </a:solidFill>
                <a:latin typeface="Calibri" charset="0"/>
                <a:ea typeface="Arial" charset="0"/>
                <a:cs typeface="Arial" charset="0"/>
              </a:rPr>
              <a:t>i</a:t>
            </a:r>
            <a:r>
              <a:rPr lang="en-US" b="1" i="1" baseline="-25000" dirty="0">
                <a:solidFill>
                  <a:srgbClr val="FF0000"/>
                </a:solidFill>
                <a:latin typeface="Calibri" charset="0"/>
                <a:ea typeface="Arial" charset="0"/>
                <a:cs typeface="Arial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is greater than a global threshold </a:t>
            </a:r>
            <a:r>
              <a:rPr lang="el-GR" b="1" dirty="0">
                <a:solidFill>
                  <a:srgbClr val="FF0000"/>
                </a:solidFill>
                <a:latin typeface="Calibri" charset="0"/>
                <a:ea typeface="Arial" charset="0"/>
                <a:cs typeface="Arial" charset="0"/>
              </a:rPr>
              <a:t>φ</a:t>
            </a:r>
            <a:r>
              <a:rPr lang="en-US" dirty="0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.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074582" y="4654025"/>
            <a:ext cx="3165475" cy="800219"/>
          </a:xfrm>
          <a:prstGeom prst="rect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/>
            <a:r>
              <a:rPr lang="en-US" dirty="0" err="1">
                <a:solidFill>
                  <a:srgbClr val="000000"/>
                </a:solidFill>
                <a:latin typeface="Calibri" charset="0"/>
                <a:ea typeface="Arial" charset="0"/>
                <a:cs typeface="Arial" charset="0"/>
              </a:rPr>
              <a:t>Erdos-Renyi</a:t>
            </a:r>
            <a:r>
              <a:rPr lang="en-US" dirty="0">
                <a:solidFill>
                  <a:srgbClr val="000000"/>
                </a:solidFill>
                <a:latin typeface="Calibri" charset="0"/>
                <a:ea typeface="Arial" charset="0"/>
                <a:cs typeface="Arial" charset="0"/>
              </a:rPr>
              <a:t> network</a:t>
            </a:r>
          </a:p>
          <a:p>
            <a:pPr defTabSz="914400"/>
            <a:r>
              <a:rPr lang="en-US" sz="2800" i="1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P</a:t>
            </a:r>
            <a:r>
              <a:rPr lang="en-US" sz="280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sz="2800" i="1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en-US" sz="280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) ~ </a:t>
            </a:r>
            <a:r>
              <a:rPr lang="en-US" sz="2800" i="1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S </a:t>
            </a:r>
            <a:r>
              <a:rPr lang="en-US" sz="2800" baseline="3000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−3/2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31788" y="3124731"/>
            <a:ext cx="3370262" cy="2305844"/>
            <a:chOff x="846480" y="3270984"/>
            <a:chExt cx="3502599" cy="3209204"/>
          </a:xfrm>
        </p:grpSpPr>
        <p:pic>
          <p:nvPicPr>
            <p:cNvPr id="7209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46480" y="3270984"/>
              <a:ext cx="3276600" cy="3209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TextBox 11"/>
            <p:cNvSpPr txBox="1"/>
            <p:nvPr/>
          </p:nvSpPr>
          <p:spPr>
            <a:xfrm>
              <a:off x="2521062" y="3690777"/>
              <a:ext cx="1828017" cy="471189"/>
            </a:xfrm>
            <a:prstGeom prst="rect">
              <a:avLst/>
            </a:prstGeom>
            <a:noFill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defTabSz="914400"/>
              <a:r>
                <a:rPr lang="en-US" sz="1600" b="1">
                  <a:solidFill>
                    <a:srgbClr val="C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ea typeface="Arial" charset="0"/>
                  <a:cs typeface="Arial" charset="0"/>
                </a:rPr>
                <a:t>□ Critical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521062" y="3385138"/>
              <a:ext cx="1828017" cy="471189"/>
            </a:xfrm>
            <a:prstGeom prst="rect">
              <a:avLst/>
            </a:prstGeom>
            <a:noFill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defTabSz="914400"/>
              <a:r>
                <a:rPr lang="en-US" sz="1600" b="1">
                  <a:solidFill>
                    <a:srgbClr val="7030A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ea typeface="Arial" charset="0"/>
                  <a:cs typeface="Arial" charset="0"/>
                </a:rPr>
                <a:t>● Overcritical</a:t>
              </a: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260350" y="803011"/>
            <a:ext cx="3201988" cy="2207948"/>
            <a:chOff x="834973" y="972595"/>
            <a:chExt cx="3201614" cy="2649385"/>
          </a:xfrm>
        </p:grpSpPr>
        <p:pic>
          <p:nvPicPr>
            <p:cNvPr id="7205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34973" y="972595"/>
              <a:ext cx="3201614" cy="2649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" name="Rectangle 3"/>
            <p:cNvSpPr/>
            <p:nvPr/>
          </p:nvSpPr>
          <p:spPr>
            <a:xfrm>
              <a:off x="1550852" y="2617151"/>
              <a:ext cx="1035852" cy="369311"/>
            </a:xfrm>
            <a:prstGeom prst="rect">
              <a:avLst/>
            </a:prstGeom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/>
              <a:r>
                <a:rPr lang="en-US" sz="1400" b="1">
                  <a:solidFill>
                    <a:srgbClr val="7030A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ea typeface="Arial" charset="0"/>
                  <a:cs typeface="Arial" charset="0"/>
                </a:rPr>
                <a:t>Overcritical</a:t>
              </a:r>
              <a:endParaRPr lang="en-US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514352" y="1691691"/>
              <a:ext cx="1141037" cy="369311"/>
            </a:xfrm>
            <a:prstGeom prst="rect">
              <a:avLst/>
            </a:prstGeom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/>
              <a:r>
                <a:rPr lang="en-US" sz="1400" b="1">
                  <a:solidFill>
                    <a:srgbClr val="00B0F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ea typeface="Arial" charset="0"/>
                  <a:cs typeface="Arial" charset="0"/>
                </a:rPr>
                <a:t>Undercritical</a:t>
              </a:r>
              <a:endParaRPr lang="en-US">
                <a:solidFill>
                  <a:srgbClr val="00B0F0"/>
                </a:solidFill>
                <a:latin typeface="Calibri" charset="0"/>
                <a:ea typeface="Arial" charset="0"/>
                <a:cs typeface="Arial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734989" y="2288557"/>
              <a:ext cx="699436" cy="369311"/>
            </a:xfrm>
            <a:prstGeom prst="rect">
              <a:avLst/>
            </a:prstGeom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/>
              <a:r>
                <a:rPr lang="en-US" sz="1400" b="1">
                  <a:solidFill>
                    <a:srgbClr val="C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ea typeface="Arial" charset="0"/>
                  <a:cs typeface="Arial" charset="0"/>
                </a:rPr>
                <a:t>Critical</a:t>
              </a:r>
              <a:endParaRPr lang="en-US">
                <a:solidFill>
                  <a:srgbClr val="C00000"/>
                </a:solidFill>
                <a:latin typeface="Calibri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4210059" y="3328460"/>
            <a:ext cx="92075" cy="76729"/>
          </a:xfrm>
          <a:prstGeom prst="ellipse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defTabSz="914400"/>
            <a:endParaRPr lang="en-US">
              <a:solidFill>
                <a:srgbClr val="000000"/>
              </a:solidFill>
              <a:latin typeface="Calibri" charset="0"/>
              <a:ea typeface="Arial" charset="0"/>
              <a:cs typeface="Arial" charset="0"/>
            </a:endParaRP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4965700" y="3328460"/>
            <a:ext cx="90488" cy="76729"/>
          </a:xfrm>
          <a:prstGeom prst="ellipse">
            <a:avLst/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16200000" scaled="1"/>
          </a:gradFill>
          <a:ln w="9525">
            <a:solidFill>
              <a:srgbClr val="46AAC5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defTabSz="914400"/>
            <a:endParaRPr lang="en-US">
              <a:solidFill>
                <a:srgbClr val="000000"/>
              </a:solidFill>
              <a:latin typeface="Calibri" charset="0"/>
              <a:ea typeface="Arial" charset="0"/>
              <a:cs typeface="Arial" charset="0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3794134" y="4228046"/>
            <a:ext cx="92075" cy="76729"/>
          </a:xfrm>
          <a:prstGeom prst="ellipse">
            <a:avLst/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16200000" scaled="1"/>
          </a:gradFill>
          <a:ln w="9525">
            <a:solidFill>
              <a:srgbClr val="46AAC5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defTabSz="914400"/>
            <a:endParaRPr lang="en-US">
              <a:solidFill>
                <a:srgbClr val="000000"/>
              </a:solidFill>
              <a:latin typeface="Calibri" charset="0"/>
              <a:ea typeface="Arial" charset="0"/>
              <a:cs typeface="Arial" charset="0"/>
            </a:endParaRPr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5002222" y="4196292"/>
            <a:ext cx="90487" cy="75407"/>
          </a:xfrm>
          <a:prstGeom prst="ellipse">
            <a:avLst/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16200000" scaled="1"/>
          </a:gradFill>
          <a:ln w="9525">
            <a:solidFill>
              <a:srgbClr val="46AAC5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defTabSz="914400"/>
            <a:endParaRPr lang="en-US">
              <a:solidFill>
                <a:srgbClr val="000000"/>
              </a:solidFill>
              <a:latin typeface="Calibri" charset="0"/>
              <a:ea typeface="Arial" charset="0"/>
              <a:cs typeface="Arial" charset="0"/>
            </a:endParaRPr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5254634" y="3685647"/>
            <a:ext cx="92075" cy="75407"/>
          </a:xfrm>
          <a:prstGeom prst="ellipse">
            <a:avLst/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16200000" scaled="1"/>
          </a:gradFill>
          <a:ln w="9525">
            <a:solidFill>
              <a:srgbClr val="46AAC5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defTabSz="914400"/>
            <a:endParaRPr lang="en-US">
              <a:solidFill>
                <a:srgbClr val="000000"/>
              </a:solidFill>
              <a:latin typeface="Calibri" charset="0"/>
              <a:ea typeface="Arial" charset="0"/>
              <a:cs typeface="Arial" charset="0"/>
            </a:endParaRPr>
          </a:p>
        </p:txBody>
      </p:sp>
      <p:cxnSp>
        <p:nvCxnSpPr>
          <p:cNvPr id="19" name="Straight Connector 18"/>
          <p:cNvCxnSpPr>
            <a:cxnSpLocks noChangeShapeType="1"/>
            <a:endCxn id="7" idx="3"/>
          </p:cNvCxnSpPr>
          <p:nvPr/>
        </p:nvCxnSpPr>
        <p:spPr bwMode="auto">
          <a:xfrm flipV="1">
            <a:off x="3856038" y="3393282"/>
            <a:ext cx="368300" cy="830792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30" name="Straight Connector 29"/>
          <p:cNvCxnSpPr>
            <a:cxnSpLocks noChangeShapeType="1"/>
            <a:stCxn id="7" idx="7"/>
            <a:endCxn id="23" idx="2"/>
          </p:cNvCxnSpPr>
          <p:nvPr/>
        </p:nvCxnSpPr>
        <p:spPr bwMode="auto">
          <a:xfrm>
            <a:off x="4287838" y="3340365"/>
            <a:ext cx="677862" cy="2645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9456" name="Straight Connector 19455"/>
          <p:cNvCxnSpPr>
            <a:cxnSpLocks noChangeShapeType="1"/>
            <a:stCxn id="23" idx="5"/>
            <a:endCxn id="27" idx="0"/>
          </p:cNvCxnSpPr>
          <p:nvPr/>
        </p:nvCxnSpPr>
        <p:spPr bwMode="auto">
          <a:xfrm>
            <a:off x="5043492" y="3393282"/>
            <a:ext cx="257175" cy="292364"/>
          </a:xfrm>
          <a:prstGeom prst="line">
            <a:avLst/>
          </a:prstGeom>
          <a:noFill/>
          <a:ln w="25400">
            <a:solidFill>
              <a:srgbClr val="4BACC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9459" name="Straight Connector 19458"/>
          <p:cNvCxnSpPr>
            <a:cxnSpLocks noChangeShapeType="1"/>
            <a:stCxn id="7" idx="5"/>
            <a:endCxn id="26" idx="1"/>
          </p:cNvCxnSpPr>
          <p:nvPr/>
        </p:nvCxnSpPr>
        <p:spPr bwMode="auto">
          <a:xfrm>
            <a:off x="4287847" y="3393284"/>
            <a:ext cx="727075" cy="813593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9461" name="Straight Connector 19460"/>
          <p:cNvCxnSpPr>
            <a:cxnSpLocks noChangeShapeType="1"/>
            <a:endCxn id="26" idx="2"/>
          </p:cNvCxnSpPr>
          <p:nvPr/>
        </p:nvCxnSpPr>
        <p:spPr bwMode="auto">
          <a:xfrm flipV="1">
            <a:off x="3887797" y="4234661"/>
            <a:ext cx="1114425" cy="54239"/>
          </a:xfrm>
          <a:prstGeom prst="line">
            <a:avLst/>
          </a:prstGeom>
          <a:noFill/>
          <a:ln w="25400">
            <a:solidFill>
              <a:srgbClr val="4BACC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9463" name="Straight Connector 19462"/>
          <p:cNvCxnSpPr>
            <a:cxnSpLocks noChangeShapeType="1"/>
            <a:stCxn id="26" idx="7"/>
            <a:endCxn id="27" idx="4"/>
          </p:cNvCxnSpPr>
          <p:nvPr/>
        </p:nvCxnSpPr>
        <p:spPr bwMode="auto">
          <a:xfrm flipV="1">
            <a:off x="5080009" y="3761054"/>
            <a:ext cx="220663" cy="445823"/>
          </a:xfrm>
          <a:prstGeom prst="line">
            <a:avLst/>
          </a:prstGeom>
          <a:noFill/>
          <a:ln w="25400">
            <a:solidFill>
              <a:srgbClr val="4BACC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7187" name="Rectangle 19500"/>
          <p:cNvSpPr>
            <a:spLocks noChangeArrowheads="1"/>
          </p:cNvSpPr>
          <p:nvPr/>
        </p:nvSpPr>
        <p:spPr bwMode="auto">
          <a:xfrm>
            <a:off x="4240407" y="2929482"/>
            <a:ext cx="7887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el-GR" sz="1600" b="1" dirty="0">
                <a:solidFill>
                  <a:srgbClr val="FF0000"/>
                </a:solidFill>
                <a:latin typeface="Calibri" charset="0"/>
                <a:ea typeface="Arial" charset="0"/>
                <a:cs typeface="Arial" charset="0"/>
              </a:rPr>
              <a:t>φ</a:t>
            </a:r>
            <a:r>
              <a:rPr lang="el-GR" sz="1400" b="1" dirty="0">
                <a:solidFill>
                  <a:srgbClr val="FF0000"/>
                </a:solidFill>
                <a:latin typeface="Calibri" charset="0"/>
                <a:ea typeface="Arial" charset="0"/>
                <a:cs typeface="Arial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=0.4</a:t>
            </a:r>
            <a:endParaRPr lang="en-US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188" name="Rectangle 77"/>
          <p:cNvSpPr>
            <a:spLocks noChangeArrowheads="1"/>
          </p:cNvSpPr>
          <p:nvPr/>
        </p:nvSpPr>
        <p:spPr bwMode="auto">
          <a:xfrm>
            <a:off x="5192718" y="3713429"/>
            <a:ext cx="6135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en-US" sz="1600" b="1" i="1">
                <a:solidFill>
                  <a:srgbClr val="4F81BD"/>
                </a:solidFill>
                <a:latin typeface="Times New Roman" charset="0"/>
                <a:ea typeface="Times New Roman" charset="0"/>
                <a:cs typeface="Times New Roman" charset="0"/>
              </a:rPr>
              <a:t>f</a:t>
            </a:r>
            <a:r>
              <a:rPr lang="en-US" sz="1600" b="1">
                <a:solidFill>
                  <a:srgbClr val="4F81BD"/>
                </a:solidFill>
                <a:latin typeface="Times New Roman" charset="0"/>
                <a:ea typeface="Times New Roman" charset="0"/>
                <a:cs typeface="Times New Roman" charset="0"/>
              </a:rPr>
              <a:t> = 0</a:t>
            </a:r>
          </a:p>
        </p:txBody>
      </p:sp>
      <p:sp>
        <p:nvSpPr>
          <p:cNvPr id="7189" name="Rectangle 78"/>
          <p:cNvSpPr>
            <a:spLocks noChangeArrowheads="1"/>
          </p:cNvSpPr>
          <p:nvPr/>
        </p:nvSpPr>
        <p:spPr bwMode="auto">
          <a:xfrm>
            <a:off x="4851401" y="4261116"/>
            <a:ext cx="7731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en-US" sz="1600" b="1" i="1">
                <a:solidFill>
                  <a:srgbClr val="4F81BD"/>
                </a:solidFill>
                <a:latin typeface="Times New Roman" charset="0"/>
                <a:ea typeface="Times New Roman" charset="0"/>
                <a:cs typeface="Times New Roman" charset="0"/>
              </a:rPr>
              <a:t>f</a:t>
            </a:r>
            <a:r>
              <a:rPr lang="en-US" sz="1600" b="1">
                <a:solidFill>
                  <a:srgbClr val="4F81BD"/>
                </a:solidFill>
                <a:latin typeface="Times New Roman" charset="0"/>
                <a:ea typeface="Times New Roman" charset="0"/>
                <a:cs typeface="Times New Roman" charset="0"/>
              </a:rPr>
              <a:t> = 1/3</a:t>
            </a:r>
          </a:p>
        </p:txBody>
      </p:sp>
      <p:sp>
        <p:nvSpPr>
          <p:cNvPr id="7190" name="Rectangle 79"/>
          <p:cNvSpPr>
            <a:spLocks noChangeArrowheads="1"/>
          </p:cNvSpPr>
          <p:nvPr/>
        </p:nvSpPr>
        <p:spPr bwMode="auto">
          <a:xfrm>
            <a:off x="3887788" y="3979334"/>
            <a:ext cx="7731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en-US" sz="1600" b="1" i="1" dirty="0" err="1">
                <a:solidFill>
                  <a:srgbClr val="4F81BD"/>
                </a:solidFill>
                <a:latin typeface="Times New Roman" charset="0"/>
                <a:ea typeface="Times New Roman" charset="0"/>
                <a:cs typeface="Times New Roman" charset="0"/>
              </a:rPr>
              <a:t>f</a:t>
            </a:r>
            <a:r>
              <a:rPr lang="en-US" sz="1600" b="1" dirty="0">
                <a:solidFill>
                  <a:srgbClr val="4F81BD"/>
                </a:solidFill>
                <a:latin typeface="Times New Roman" charset="0"/>
                <a:ea typeface="Times New Roman" charset="0"/>
                <a:cs typeface="Times New Roman" charset="0"/>
              </a:rPr>
              <a:t> = 1/2</a:t>
            </a:r>
          </a:p>
        </p:txBody>
      </p:sp>
      <p:sp>
        <p:nvSpPr>
          <p:cNvPr id="81" name="Oval 80"/>
          <p:cNvSpPr>
            <a:spLocks noChangeArrowheads="1"/>
          </p:cNvSpPr>
          <p:nvPr/>
        </p:nvSpPr>
        <p:spPr bwMode="auto">
          <a:xfrm>
            <a:off x="7092956" y="3328460"/>
            <a:ext cx="92075" cy="76729"/>
          </a:xfrm>
          <a:prstGeom prst="ellipse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defTabSz="914400"/>
            <a:endParaRPr lang="en-US">
              <a:solidFill>
                <a:srgbClr val="000000"/>
              </a:solidFill>
              <a:latin typeface="Calibri" charset="0"/>
              <a:ea typeface="Arial" charset="0"/>
              <a:cs typeface="Arial" charset="0"/>
            </a:endParaRPr>
          </a:p>
        </p:txBody>
      </p:sp>
      <p:sp>
        <p:nvSpPr>
          <p:cNvPr id="82" name="Oval 81"/>
          <p:cNvSpPr>
            <a:spLocks noChangeArrowheads="1"/>
          </p:cNvSpPr>
          <p:nvPr/>
        </p:nvSpPr>
        <p:spPr bwMode="auto">
          <a:xfrm>
            <a:off x="7848609" y="3328460"/>
            <a:ext cx="92075" cy="76729"/>
          </a:xfrm>
          <a:prstGeom prst="ellipse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defTabSz="914400"/>
            <a:endParaRPr lang="en-US">
              <a:solidFill>
                <a:srgbClr val="000000"/>
              </a:solidFill>
              <a:latin typeface="Calibri" charset="0"/>
              <a:ea typeface="Arial" charset="0"/>
              <a:cs typeface="Arial" charset="0"/>
            </a:endParaRPr>
          </a:p>
        </p:txBody>
      </p:sp>
      <p:sp>
        <p:nvSpPr>
          <p:cNvPr id="83" name="Oval 82"/>
          <p:cNvSpPr>
            <a:spLocks noChangeArrowheads="1"/>
          </p:cNvSpPr>
          <p:nvPr/>
        </p:nvSpPr>
        <p:spPr bwMode="auto">
          <a:xfrm>
            <a:off x="6692909" y="4224078"/>
            <a:ext cx="92075" cy="76729"/>
          </a:xfrm>
          <a:prstGeom prst="ellipse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defTabSz="914400"/>
            <a:endParaRPr lang="en-US">
              <a:solidFill>
                <a:srgbClr val="000000"/>
              </a:solidFill>
              <a:latin typeface="Calibri" charset="0"/>
              <a:ea typeface="Arial" charset="0"/>
              <a:cs typeface="Arial" charset="0"/>
            </a:endParaRPr>
          </a:p>
        </p:txBody>
      </p:sp>
      <p:sp>
        <p:nvSpPr>
          <p:cNvPr id="84" name="Oval 83"/>
          <p:cNvSpPr>
            <a:spLocks noChangeArrowheads="1"/>
          </p:cNvSpPr>
          <p:nvPr/>
        </p:nvSpPr>
        <p:spPr bwMode="auto">
          <a:xfrm>
            <a:off x="7885122" y="4196292"/>
            <a:ext cx="90487" cy="75407"/>
          </a:xfrm>
          <a:prstGeom prst="ellipse">
            <a:avLst/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16200000" scaled="1"/>
          </a:gradFill>
          <a:ln w="9525">
            <a:solidFill>
              <a:srgbClr val="46AAC5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defTabSz="914400"/>
            <a:endParaRPr lang="en-US">
              <a:solidFill>
                <a:srgbClr val="000000"/>
              </a:solidFill>
              <a:latin typeface="Calibri" charset="0"/>
              <a:ea typeface="Arial" charset="0"/>
              <a:cs typeface="Arial" charset="0"/>
            </a:endParaRPr>
          </a:p>
        </p:txBody>
      </p:sp>
      <p:sp>
        <p:nvSpPr>
          <p:cNvPr id="85" name="Oval 84"/>
          <p:cNvSpPr>
            <a:spLocks noChangeArrowheads="1"/>
          </p:cNvSpPr>
          <p:nvPr/>
        </p:nvSpPr>
        <p:spPr bwMode="auto">
          <a:xfrm>
            <a:off x="8137529" y="3685647"/>
            <a:ext cx="92075" cy="75407"/>
          </a:xfrm>
          <a:prstGeom prst="ellipse">
            <a:avLst/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16200000" scaled="1"/>
          </a:gradFill>
          <a:ln w="9525">
            <a:solidFill>
              <a:srgbClr val="46AAC5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defTabSz="914400"/>
            <a:endParaRPr lang="en-US">
              <a:solidFill>
                <a:srgbClr val="000000"/>
              </a:solidFill>
              <a:latin typeface="Calibri" charset="0"/>
              <a:ea typeface="Arial" charset="0"/>
              <a:cs typeface="Arial" charset="0"/>
            </a:endParaRPr>
          </a:p>
        </p:txBody>
      </p:sp>
      <p:cxnSp>
        <p:nvCxnSpPr>
          <p:cNvPr id="86" name="Straight Connector 85"/>
          <p:cNvCxnSpPr>
            <a:cxnSpLocks noChangeShapeType="1"/>
            <a:stCxn id="83" idx="0"/>
            <a:endCxn id="81" idx="3"/>
          </p:cNvCxnSpPr>
          <p:nvPr/>
        </p:nvCxnSpPr>
        <p:spPr bwMode="auto">
          <a:xfrm flipV="1">
            <a:off x="6738938" y="3393282"/>
            <a:ext cx="368300" cy="830792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87" name="Straight Connector 86"/>
          <p:cNvCxnSpPr>
            <a:cxnSpLocks noChangeShapeType="1"/>
            <a:stCxn id="81" idx="7"/>
            <a:endCxn id="82" idx="2"/>
          </p:cNvCxnSpPr>
          <p:nvPr/>
        </p:nvCxnSpPr>
        <p:spPr bwMode="auto">
          <a:xfrm>
            <a:off x="7172334" y="3340365"/>
            <a:ext cx="676275" cy="2645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88" name="Straight Connector 87"/>
          <p:cNvCxnSpPr>
            <a:cxnSpLocks noChangeShapeType="1"/>
            <a:stCxn id="82" idx="5"/>
            <a:endCxn id="85" idx="0"/>
          </p:cNvCxnSpPr>
          <p:nvPr/>
        </p:nvCxnSpPr>
        <p:spPr bwMode="auto">
          <a:xfrm>
            <a:off x="7926397" y="3393282"/>
            <a:ext cx="257175" cy="292364"/>
          </a:xfrm>
          <a:prstGeom prst="line">
            <a:avLst/>
          </a:prstGeom>
          <a:noFill/>
          <a:ln w="25400">
            <a:solidFill>
              <a:srgbClr val="4BACC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89" name="Straight Connector 88"/>
          <p:cNvCxnSpPr>
            <a:cxnSpLocks noChangeShapeType="1"/>
            <a:stCxn id="81" idx="5"/>
            <a:endCxn id="84" idx="1"/>
          </p:cNvCxnSpPr>
          <p:nvPr/>
        </p:nvCxnSpPr>
        <p:spPr bwMode="auto">
          <a:xfrm>
            <a:off x="7172325" y="3393284"/>
            <a:ext cx="725488" cy="813593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90" name="Straight Connector 89"/>
          <p:cNvCxnSpPr>
            <a:cxnSpLocks noChangeShapeType="1"/>
            <a:stCxn id="83" idx="5"/>
            <a:endCxn id="84" idx="2"/>
          </p:cNvCxnSpPr>
          <p:nvPr/>
        </p:nvCxnSpPr>
        <p:spPr bwMode="auto">
          <a:xfrm flipV="1">
            <a:off x="6770697" y="4234661"/>
            <a:ext cx="1114425" cy="54239"/>
          </a:xfrm>
          <a:prstGeom prst="line">
            <a:avLst/>
          </a:prstGeom>
          <a:noFill/>
          <a:ln w="25400">
            <a:solidFill>
              <a:srgbClr val="4BACC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91" name="Straight Connector 90"/>
          <p:cNvCxnSpPr>
            <a:cxnSpLocks noChangeShapeType="1"/>
            <a:stCxn id="84" idx="7"/>
            <a:endCxn id="85" idx="4"/>
          </p:cNvCxnSpPr>
          <p:nvPr/>
        </p:nvCxnSpPr>
        <p:spPr bwMode="auto">
          <a:xfrm flipV="1">
            <a:off x="7962909" y="3761054"/>
            <a:ext cx="220663" cy="445823"/>
          </a:xfrm>
          <a:prstGeom prst="line">
            <a:avLst/>
          </a:prstGeom>
          <a:noFill/>
          <a:ln w="25400">
            <a:solidFill>
              <a:srgbClr val="4BACC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7202" name="Rectangle 98"/>
          <p:cNvSpPr>
            <a:spLocks noChangeArrowheads="1"/>
          </p:cNvSpPr>
          <p:nvPr/>
        </p:nvSpPr>
        <p:spPr bwMode="auto">
          <a:xfrm>
            <a:off x="5029200" y="3238500"/>
            <a:ext cx="7731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en-US" sz="1600" b="1" i="1" dirty="0" err="1">
                <a:solidFill>
                  <a:srgbClr val="4F81BD"/>
                </a:solidFill>
                <a:latin typeface="Times New Roman" charset="0"/>
                <a:ea typeface="Times New Roman" charset="0"/>
                <a:cs typeface="Times New Roman" charset="0"/>
              </a:rPr>
              <a:t>f</a:t>
            </a:r>
            <a:r>
              <a:rPr lang="en-US" sz="1600" b="1" dirty="0">
                <a:solidFill>
                  <a:srgbClr val="4F81BD"/>
                </a:solidFill>
                <a:latin typeface="Times New Roman" charset="0"/>
                <a:ea typeface="Times New Roman" charset="0"/>
                <a:cs typeface="Times New Roman" charset="0"/>
              </a:rPr>
              <a:t> = 1/2</a:t>
            </a:r>
          </a:p>
        </p:txBody>
      </p:sp>
      <p:cxnSp>
        <p:nvCxnSpPr>
          <p:cNvPr id="19506" name="Straight Arrow Connector 19505"/>
          <p:cNvCxnSpPr>
            <a:cxnSpLocks noChangeShapeType="1"/>
            <a:endCxn id="7" idx="1"/>
          </p:cNvCxnSpPr>
          <p:nvPr/>
        </p:nvCxnSpPr>
        <p:spPr bwMode="auto">
          <a:xfrm>
            <a:off x="4040188" y="3206753"/>
            <a:ext cx="184150" cy="133615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</p:cxnSp>
      <p:cxnSp>
        <p:nvCxnSpPr>
          <p:cNvPr id="103" name="Straight Arrow Connector 102"/>
          <p:cNvCxnSpPr>
            <a:cxnSpLocks noChangeShapeType="1"/>
            <a:stCxn id="20" idx="1"/>
          </p:cNvCxnSpPr>
          <p:nvPr/>
        </p:nvCxnSpPr>
        <p:spPr bwMode="auto">
          <a:xfrm rot="10800000">
            <a:off x="2690298" y="3970081"/>
            <a:ext cx="1384285" cy="1084054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45" name="Straight Arrow Connector 44"/>
          <p:cNvCxnSpPr>
            <a:cxnSpLocks noChangeShapeType="1"/>
          </p:cNvCxnSpPr>
          <p:nvPr/>
        </p:nvCxnSpPr>
        <p:spPr bwMode="auto">
          <a:xfrm>
            <a:off x="7664453" y="3171693"/>
            <a:ext cx="184150" cy="133615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</p:cxnSp>
      <p:cxnSp>
        <p:nvCxnSpPr>
          <p:cNvPr id="46" name="Straight Arrow Connector 45"/>
          <p:cNvCxnSpPr>
            <a:cxnSpLocks noChangeShapeType="1"/>
          </p:cNvCxnSpPr>
          <p:nvPr/>
        </p:nvCxnSpPr>
        <p:spPr bwMode="auto">
          <a:xfrm>
            <a:off x="6508753" y="4062678"/>
            <a:ext cx="184150" cy="133615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</p:cxnSp>
      <p:cxnSp>
        <p:nvCxnSpPr>
          <p:cNvPr id="47" name="Straight Arrow Connector 46"/>
          <p:cNvCxnSpPr>
            <a:cxnSpLocks noChangeShapeType="1"/>
          </p:cNvCxnSpPr>
          <p:nvPr/>
        </p:nvCxnSpPr>
        <p:spPr bwMode="auto">
          <a:xfrm>
            <a:off x="6908803" y="3171693"/>
            <a:ext cx="184150" cy="133615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48" name="Rectangle 98"/>
          <p:cNvSpPr>
            <a:spLocks noChangeArrowheads="1"/>
          </p:cNvSpPr>
          <p:nvPr/>
        </p:nvSpPr>
        <p:spPr bwMode="auto">
          <a:xfrm>
            <a:off x="8370832" y="3577054"/>
            <a:ext cx="7731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en-US" sz="1600" b="1" i="1" dirty="0" err="1">
                <a:solidFill>
                  <a:srgbClr val="4F81BD"/>
                </a:solidFill>
                <a:latin typeface="Times New Roman" charset="0"/>
                <a:ea typeface="Times New Roman" charset="0"/>
                <a:cs typeface="Times New Roman" charset="0"/>
              </a:rPr>
              <a:t>f</a:t>
            </a:r>
            <a:r>
              <a:rPr lang="en-US" sz="1600" b="1" dirty="0">
                <a:solidFill>
                  <a:srgbClr val="4F81BD"/>
                </a:solidFill>
                <a:latin typeface="Times New Roman" charset="0"/>
                <a:ea typeface="Times New Roman" charset="0"/>
                <a:cs typeface="Times New Roman" charset="0"/>
              </a:rPr>
              <a:t> = 1/2</a:t>
            </a:r>
          </a:p>
        </p:txBody>
      </p:sp>
      <p:sp>
        <p:nvSpPr>
          <p:cNvPr id="49" name="Rectangle 98"/>
          <p:cNvSpPr>
            <a:spLocks noChangeArrowheads="1"/>
          </p:cNvSpPr>
          <p:nvPr/>
        </p:nvSpPr>
        <p:spPr bwMode="auto">
          <a:xfrm>
            <a:off x="7761232" y="4317889"/>
            <a:ext cx="7731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en-US" sz="1600" b="1" i="1" dirty="0" err="1">
                <a:solidFill>
                  <a:srgbClr val="4F81BD"/>
                </a:solidFill>
                <a:latin typeface="Times New Roman" charset="0"/>
                <a:ea typeface="Times New Roman" charset="0"/>
                <a:cs typeface="Times New Roman" charset="0"/>
              </a:rPr>
              <a:t>f</a:t>
            </a:r>
            <a:r>
              <a:rPr lang="en-US" sz="1600" b="1" dirty="0">
                <a:solidFill>
                  <a:srgbClr val="4F81BD"/>
                </a:solidFill>
                <a:latin typeface="Times New Roman" charset="0"/>
                <a:ea typeface="Times New Roman" charset="0"/>
                <a:cs typeface="Times New Roman" charset="0"/>
              </a:rPr>
              <a:t> = 2/3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96165" y="1530377"/>
            <a:ext cx="56968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&lt;</a:t>
            </a:r>
            <a:r>
              <a:rPr lang="en-US" dirty="0" err="1"/>
              <a:t>k</a:t>
            </a:r>
            <a:r>
              <a:rPr lang="en-US" dirty="0"/>
              <a:t>&gt;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" y="2287197"/>
            <a:ext cx="97631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00FF"/>
                </a:solidFill>
              </a:rPr>
              <a:t>Network falls apart (&lt;</a:t>
            </a:r>
            <a:r>
              <a:rPr lang="en-US" sz="1100" dirty="0" err="1">
                <a:solidFill>
                  <a:srgbClr val="0000FF"/>
                </a:solidFill>
              </a:rPr>
              <a:t>k</a:t>
            </a:r>
            <a:r>
              <a:rPr lang="en-US" sz="1100" dirty="0">
                <a:solidFill>
                  <a:srgbClr val="0000FF"/>
                </a:solidFill>
              </a:rPr>
              <a:t>&gt;=1)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ACE4DE-63A2-4EDB-B108-50180319ECC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8" y="2921001"/>
            <a:ext cx="4646612" cy="2369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" y="508000"/>
            <a:ext cx="4676775" cy="2567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6" name="Title 1"/>
          <p:cNvSpPr>
            <a:spLocks noGrp="1"/>
          </p:cNvSpPr>
          <p:nvPr>
            <p:ph type="title"/>
          </p:nvPr>
        </p:nvSpPr>
        <p:spPr>
          <a:xfrm>
            <a:off x="-42945" y="78050"/>
            <a:ext cx="9144000" cy="350573"/>
          </a:xfrm>
        </p:spPr>
        <p:txBody>
          <a:bodyPr>
            <a:noAutofit/>
          </a:bodyPr>
          <a:lstStyle/>
          <a:p>
            <a:pPr eaLnBrk="1" hangingPunct="1"/>
            <a:r>
              <a:rPr lang="en-US" sz="1800" b="1" cap="all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Overload Model</a:t>
            </a:r>
          </a:p>
        </p:txBody>
      </p:sp>
      <p:sp>
        <p:nvSpPr>
          <p:cNvPr id="6" name="Rectangle 5"/>
          <p:cNvSpPr/>
          <p:nvPr/>
        </p:nvSpPr>
        <p:spPr>
          <a:xfrm>
            <a:off x="4676784" y="662785"/>
            <a:ext cx="4467225" cy="2585323"/>
          </a:xfrm>
          <a:prstGeom prst="rect">
            <a:avLst/>
          </a:prstGeom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/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Arial" charset="0"/>
                <a:cs typeface="Arial" charset="0"/>
              </a:rPr>
              <a:t>Initial Conditions</a:t>
            </a:r>
          </a:p>
          <a:p>
            <a:pPr defTabSz="914400">
              <a:buFont typeface="Arial" charset="0"/>
              <a:buChar char="•"/>
            </a:pPr>
            <a:r>
              <a:rPr lang="en-US" i="1" dirty="0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N</a:t>
            </a:r>
            <a:r>
              <a:rPr lang="en-US" dirty="0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 Components (</a:t>
            </a:r>
            <a:r>
              <a:rPr lang="en-US" dirty="0">
                <a:solidFill>
                  <a:srgbClr val="FF0000"/>
                </a:solidFill>
                <a:latin typeface="Calibri" charset="0"/>
                <a:ea typeface="Arial" charset="0"/>
                <a:cs typeface="Arial" charset="0"/>
              </a:rPr>
              <a:t>complete graph</a:t>
            </a:r>
            <a:r>
              <a:rPr lang="en-US" dirty="0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)</a:t>
            </a:r>
          </a:p>
          <a:p>
            <a:pPr defTabSz="914400">
              <a:buFont typeface="Arial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Each components has random initial load </a:t>
            </a:r>
            <a:r>
              <a:rPr lang="en-US" b="1" i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L</a:t>
            </a:r>
            <a:r>
              <a:rPr lang="en-US" b="1" i="1" baseline="-250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dirty="0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 drawn at random uniformly from </a:t>
            </a:r>
            <a:r>
              <a:rPr lang="en-US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[</a:t>
            </a:r>
            <a:r>
              <a:rPr lang="en-US" i="1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L</a:t>
            </a:r>
            <a:r>
              <a:rPr lang="en-US" i="1" baseline="-25000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min</a:t>
            </a:r>
            <a:r>
              <a:rPr lang="en-US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, 1]</a:t>
            </a:r>
            <a:r>
              <a:rPr lang="en-US" dirty="0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.</a:t>
            </a:r>
          </a:p>
          <a:p>
            <a:pPr defTabSz="914400"/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Arial" charset="0"/>
                <a:cs typeface="Arial" charset="0"/>
              </a:rPr>
              <a:t>Cascade</a:t>
            </a:r>
          </a:p>
          <a:p>
            <a:pPr defTabSz="914400">
              <a:buFont typeface="Arial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Initiated by the failure of one component.</a:t>
            </a:r>
          </a:p>
          <a:p>
            <a:pPr defTabSz="914400">
              <a:buFont typeface="Arial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Component fail when its load exceeds </a:t>
            </a:r>
            <a:r>
              <a:rPr lang="en-US" i="1" dirty="0">
                <a:solidFill>
                  <a:srgbClr val="FF0000"/>
                </a:solidFill>
                <a:latin typeface="Calibri" charset="0"/>
                <a:ea typeface="Arial" charset="0"/>
                <a:cs typeface="Arial" charset="0"/>
              </a:rPr>
              <a:t>1</a:t>
            </a:r>
            <a:r>
              <a:rPr lang="en-US" dirty="0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. </a:t>
            </a:r>
          </a:p>
          <a:p>
            <a:pPr defTabSz="914400">
              <a:buFont typeface="Arial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When a component fails, a </a:t>
            </a:r>
            <a:r>
              <a:rPr lang="en-US" dirty="0" err="1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ﬁxed</a:t>
            </a:r>
            <a:r>
              <a:rPr lang="en-US" dirty="0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 amount </a:t>
            </a:r>
            <a:r>
              <a:rPr lang="en-US" i="1" dirty="0">
                <a:solidFill>
                  <a:srgbClr val="FF0000"/>
                </a:solidFill>
                <a:latin typeface="Calibri" charset="0"/>
                <a:ea typeface="Arial" charset="0"/>
                <a:cs typeface="Arial" charset="0"/>
              </a:rPr>
              <a:t>P</a:t>
            </a:r>
            <a:r>
              <a:rPr lang="en-US" dirty="0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 is transferred to all the rests.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257809" y="4840553"/>
            <a:ext cx="1932865" cy="523220"/>
          </a:xfrm>
          <a:prstGeom prst="rect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en-US" sz="2800" i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P</a:t>
            </a:r>
            <a:r>
              <a:rPr lang="en-US" sz="28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sz="2800" i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en-US" sz="28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) ~ </a:t>
            </a:r>
            <a:r>
              <a:rPr lang="en-US" sz="2800" i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S </a:t>
            </a:r>
            <a:r>
              <a:rPr lang="en-US" sz="2800" baseline="300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−3/2</a:t>
            </a:r>
          </a:p>
        </p:txBody>
      </p:sp>
      <p:sp>
        <p:nvSpPr>
          <p:cNvPr id="8199" name="Rectangle 11"/>
          <p:cNvSpPr>
            <a:spLocks noChangeArrowheads="1"/>
          </p:cNvSpPr>
          <p:nvPr/>
        </p:nvSpPr>
        <p:spPr bwMode="auto">
          <a:xfrm>
            <a:off x="381000" y="5343261"/>
            <a:ext cx="9067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/>
            <a:r>
              <a:rPr lang="en-US" sz="1400" dirty="0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I. Dobson, B. A. Carreras, D. E. Newman, </a:t>
            </a:r>
            <a:r>
              <a:rPr lang="en-US" sz="1400" i="1" dirty="0" err="1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Probab</a:t>
            </a:r>
            <a:r>
              <a:rPr lang="en-US" sz="1400" i="1" dirty="0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. Eng. Inform. Sci. </a:t>
            </a:r>
            <a:r>
              <a:rPr lang="en-US" sz="1400" b="1" dirty="0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19</a:t>
            </a:r>
            <a:r>
              <a:rPr lang="en-US" sz="1400" dirty="0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, 15-32 (2005)</a:t>
            </a:r>
          </a:p>
        </p:txBody>
      </p:sp>
      <p:cxnSp>
        <p:nvCxnSpPr>
          <p:cNvPr id="8" name="Straight Arrow Connector 7"/>
          <p:cNvCxnSpPr>
            <a:cxnSpLocks noChangeShapeType="1"/>
          </p:cNvCxnSpPr>
          <p:nvPr/>
        </p:nvCxnSpPr>
        <p:spPr bwMode="auto">
          <a:xfrm flipH="1">
            <a:off x="2895600" y="3514990"/>
            <a:ext cx="457200" cy="317500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9" name="TextBox 8"/>
          <p:cNvSpPr txBox="1"/>
          <p:nvPr/>
        </p:nvSpPr>
        <p:spPr>
          <a:xfrm>
            <a:off x="3352800" y="3374761"/>
            <a:ext cx="18288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Arial" charset="0"/>
                <a:cs typeface="Arial" charset="0"/>
              </a:rPr>
              <a:t>Critical</a:t>
            </a:r>
          </a:p>
        </p:txBody>
      </p:sp>
      <p:cxnSp>
        <p:nvCxnSpPr>
          <p:cNvPr id="16" name="Straight Arrow Connector 15"/>
          <p:cNvCxnSpPr>
            <a:cxnSpLocks noChangeShapeType="1"/>
          </p:cNvCxnSpPr>
          <p:nvPr/>
        </p:nvCxnSpPr>
        <p:spPr bwMode="auto">
          <a:xfrm flipH="1">
            <a:off x="1752600" y="3234535"/>
            <a:ext cx="1608138" cy="742156"/>
          </a:xfrm>
          <a:prstGeom prst="straightConnector1">
            <a:avLst/>
          </a:prstGeom>
          <a:noFill/>
          <a:ln w="25400">
            <a:solidFill>
              <a:srgbClr val="8064A2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17" name="TextBox 16"/>
          <p:cNvSpPr txBox="1"/>
          <p:nvPr/>
        </p:nvSpPr>
        <p:spPr>
          <a:xfrm>
            <a:off x="3352800" y="3081073"/>
            <a:ext cx="18288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Arial" charset="0"/>
                <a:cs typeface="Arial" charset="0"/>
              </a:rPr>
              <a:t>Overcritical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52800" y="3668449"/>
            <a:ext cx="18288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Arial" charset="0"/>
                <a:cs typeface="Arial" charset="0"/>
              </a:rPr>
              <a:t>Undercritical</a:t>
            </a:r>
            <a:endParaRPr lang="en-US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Arial" charset="0"/>
              <a:cs typeface="Arial" charset="0"/>
            </a:endParaRPr>
          </a:p>
        </p:txBody>
      </p:sp>
      <p:cxnSp>
        <p:nvCxnSpPr>
          <p:cNvPr id="20" name="Straight Arrow Connector 19"/>
          <p:cNvCxnSpPr>
            <a:cxnSpLocks noChangeShapeType="1"/>
          </p:cNvCxnSpPr>
          <p:nvPr/>
        </p:nvCxnSpPr>
        <p:spPr bwMode="auto">
          <a:xfrm flipH="1">
            <a:off x="2555884" y="3976689"/>
            <a:ext cx="804863" cy="658813"/>
          </a:xfrm>
          <a:prstGeom prst="straightConnector1">
            <a:avLst/>
          </a:prstGeom>
          <a:noFill/>
          <a:ln w="25400">
            <a:solidFill>
              <a:srgbClr val="4BACC6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54075" y="732896"/>
            <a:ext cx="2103438" cy="1968500"/>
          </a:xfrm>
          <a:prstGeom prst="rect">
            <a:avLst/>
          </a:prstGeom>
          <a:solidFill>
            <a:srgbClr val="00B0F0">
              <a:alpha val="36862"/>
            </a:srgbClr>
          </a:solidFill>
          <a:ln w="9525">
            <a:solidFill>
              <a:srgbClr val="00B0F0">
                <a:alpha val="36078"/>
              </a:srgbClr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prstClr val="white"/>
                </a:solidFill>
                <a:latin typeface="Calibri"/>
                <a:ea typeface="Arial" charset="0"/>
                <a:cs typeface="Arial" charset="0"/>
              </a:rPr>
              <a:t>Undercritical</a:t>
            </a:r>
            <a:endParaRPr lang="en-US" b="1" dirty="0">
              <a:solidFill>
                <a:prstClr val="white"/>
              </a:solidFill>
              <a:latin typeface="Calibri"/>
              <a:ea typeface="Arial" charset="0"/>
              <a:cs typeface="Arial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957514" y="732896"/>
            <a:ext cx="1558925" cy="1968500"/>
          </a:xfrm>
          <a:prstGeom prst="rect">
            <a:avLst/>
          </a:prstGeom>
          <a:solidFill>
            <a:srgbClr val="7030A0">
              <a:alpha val="34117"/>
            </a:srgbClr>
          </a:solidFill>
          <a:ln w="9525">
            <a:noFill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white"/>
                </a:solidFill>
                <a:latin typeface="Calibri"/>
                <a:ea typeface="Arial" charset="0"/>
                <a:cs typeface="Arial" charset="0"/>
              </a:rPr>
              <a:t>Overcritical</a:t>
            </a:r>
          </a:p>
        </p:txBody>
      </p: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2957513" y="732896"/>
            <a:ext cx="0" cy="19685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7" name="TextBox 6"/>
          <p:cNvSpPr txBox="1"/>
          <p:nvPr/>
        </p:nvSpPr>
        <p:spPr>
          <a:xfrm>
            <a:off x="2555875" y="877095"/>
            <a:ext cx="122713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Arial" charset="0"/>
                <a:cs typeface="Arial" charset="0"/>
              </a:rPr>
              <a:t>Critical</a:t>
            </a: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5365750" y="3377411"/>
            <a:ext cx="90488" cy="76729"/>
          </a:xfrm>
          <a:prstGeom prst="ellipse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defTabSz="914400"/>
            <a:endParaRPr lang="en-US">
              <a:solidFill>
                <a:srgbClr val="000000"/>
              </a:solidFill>
              <a:latin typeface="Calibri" charset="0"/>
              <a:ea typeface="Arial" charset="0"/>
              <a:cs typeface="Arial" charset="0"/>
            </a:endParaRPr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6535747" y="4300805"/>
            <a:ext cx="92075" cy="75406"/>
          </a:xfrm>
          <a:prstGeom prst="ellipse">
            <a:avLst/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16200000" scaled="1"/>
          </a:gradFill>
          <a:ln w="9525">
            <a:solidFill>
              <a:srgbClr val="46AAC5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defTabSz="914400"/>
            <a:endParaRPr lang="en-US">
              <a:solidFill>
                <a:srgbClr val="000000"/>
              </a:solidFill>
              <a:latin typeface="Calibri" charset="0"/>
              <a:ea typeface="Arial" charset="0"/>
              <a:cs typeface="Arial" charset="0"/>
            </a:endParaRPr>
          </a:p>
        </p:txBody>
      </p:sp>
      <p:cxnSp>
        <p:nvCxnSpPr>
          <p:cNvPr id="29" name="Straight Connector 28"/>
          <p:cNvCxnSpPr>
            <a:cxnSpLocks noChangeShapeType="1"/>
            <a:stCxn id="26" idx="0"/>
            <a:endCxn id="24" idx="3"/>
          </p:cNvCxnSpPr>
          <p:nvPr/>
        </p:nvCxnSpPr>
        <p:spPr bwMode="auto">
          <a:xfrm flipV="1">
            <a:off x="5311784" y="3443552"/>
            <a:ext cx="66675" cy="792427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30" name="Straight Connector 29"/>
          <p:cNvCxnSpPr>
            <a:cxnSpLocks noChangeShapeType="1"/>
            <a:stCxn id="24" idx="7"/>
            <a:endCxn id="25" idx="2"/>
          </p:cNvCxnSpPr>
          <p:nvPr/>
        </p:nvCxnSpPr>
        <p:spPr bwMode="auto">
          <a:xfrm flipV="1">
            <a:off x="5443547" y="3302000"/>
            <a:ext cx="517525" cy="87313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31" name="Straight Connector 30"/>
          <p:cNvCxnSpPr>
            <a:cxnSpLocks noChangeShapeType="1"/>
            <a:stCxn id="25" idx="3"/>
            <a:endCxn id="26" idx="7"/>
          </p:cNvCxnSpPr>
          <p:nvPr/>
        </p:nvCxnSpPr>
        <p:spPr bwMode="auto">
          <a:xfrm flipH="1">
            <a:off x="5345122" y="3328461"/>
            <a:ext cx="630237" cy="918104"/>
          </a:xfrm>
          <a:prstGeom prst="line">
            <a:avLst/>
          </a:prstGeom>
          <a:noFill/>
          <a:ln w="25400">
            <a:solidFill>
              <a:srgbClr val="4BACC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32" name="Straight Connector 31"/>
          <p:cNvCxnSpPr>
            <a:cxnSpLocks noChangeShapeType="1"/>
            <a:stCxn id="24" idx="5"/>
            <a:endCxn id="27" idx="1"/>
          </p:cNvCxnSpPr>
          <p:nvPr/>
        </p:nvCxnSpPr>
        <p:spPr bwMode="auto">
          <a:xfrm>
            <a:off x="5443547" y="3443554"/>
            <a:ext cx="1106487" cy="867833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33" name="Straight Connector 32"/>
          <p:cNvCxnSpPr>
            <a:cxnSpLocks noChangeShapeType="1"/>
            <a:stCxn id="26" idx="5"/>
            <a:endCxn id="27" idx="2"/>
          </p:cNvCxnSpPr>
          <p:nvPr/>
        </p:nvCxnSpPr>
        <p:spPr bwMode="auto">
          <a:xfrm>
            <a:off x="5345121" y="4300806"/>
            <a:ext cx="1190625" cy="38364"/>
          </a:xfrm>
          <a:prstGeom prst="line">
            <a:avLst/>
          </a:prstGeom>
          <a:noFill/>
          <a:ln w="25400">
            <a:solidFill>
              <a:srgbClr val="4BACC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34" name="Straight Connector 33"/>
          <p:cNvCxnSpPr>
            <a:cxnSpLocks noChangeShapeType="1"/>
            <a:stCxn id="27" idx="0"/>
            <a:endCxn id="25" idx="5"/>
          </p:cNvCxnSpPr>
          <p:nvPr/>
        </p:nvCxnSpPr>
        <p:spPr bwMode="auto">
          <a:xfrm flipH="1" flipV="1">
            <a:off x="6040447" y="3328461"/>
            <a:ext cx="541337" cy="972344"/>
          </a:xfrm>
          <a:prstGeom prst="line">
            <a:avLst/>
          </a:prstGeom>
          <a:noFill/>
          <a:ln w="25400">
            <a:solidFill>
              <a:srgbClr val="4BACC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5961068" y="3263640"/>
            <a:ext cx="92075" cy="76729"/>
          </a:xfrm>
          <a:prstGeom prst="ellipse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defTabSz="914400"/>
            <a:endParaRPr lang="en-US">
              <a:solidFill>
                <a:srgbClr val="000000"/>
              </a:solidFill>
              <a:latin typeface="Calibri" charset="0"/>
              <a:ea typeface="Arial" charset="0"/>
              <a:cs typeface="Arial" charset="0"/>
            </a:endParaRPr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5267325" y="4235982"/>
            <a:ext cx="90488" cy="75407"/>
          </a:xfrm>
          <a:prstGeom prst="ellipse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defTabSz="914400"/>
            <a:endParaRPr lang="en-US">
              <a:solidFill>
                <a:srgbClr val="000000"/>
              </a:solidFill>
              <a:latin typeface="Calibri" charset="0"/>
              <a:ea typeface="Arial" charset="0"/>
              <a:cs typeface="Arial" charset="0"/>
            </a:endParaRPr>
          </a:p>
        </p:txBody>
      </p:sp>
      <p:sp>
        <p:nvSpPr>
          <p:cNvPr id="53" name="Oval 52"/>
          <p:cNvSpPr>
            <a:spLocks noChangeArrowheads="1"/>
          </p:cNvSpPr>
          <p:nvPr/>
        </p:nvSpPr>
        <p:spPr bwMode="auto">
          <a:xfrm>
            <a:off x="8747134" y="4275667"/>
            <a:ext cx="92075" cy="75407"/>
          </a:xfrm>
          <a:prstGeom prst="ellipse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defTabSz="914400"/>
            <a:endParaRPr lang="en-US">
              <a:solidFill>
                <a:srgbClr val="000000"/>
              </a:solidFill>
              <a:latin typeface="Calibri" charset="0"/>
              <a:ea typeface="Arial" charset="0"/>
              <a:cs typeface="Arial" charset="0"/>
            </a:endParaRPr>
          </a:p>
        </p:txBody>
      </p:sp>
      <p:cxnSp>
        <p:nvCxnSpPr>
          <p:cNvPr id="56" name="Straight Connector 55"/>
          <p:cNvCxnSpPr>
            <a:cxnSpLocks noChangeShapeType="1"/>
            <a:stCxn id="60" idx="3"/>
            <a:endCxn id="61" idx="7"/>
          </p:cNvCxnSpPr>
          <p:nvPr/>
        </p:nvCxnSpPr>
        <p:spPr bwMode="auto">
          <a:xfrm flipH="1">
            <a:off x="7556500" y="3303325"/>
            <a:ext cx="630238" cy="918104"/>
          </a:xfrm>
          <a:prstGeom prst="line">
            <a:avLst/>
          </a:prstGeom>
          <a:noFill/>
          <a:ln w="25400">
            <a:solidFill>
              <a:srgbClr val="4BACC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58" name="Straight Connector 57"/>
          <p:cNvCxnSpPr>
            <a:cxnSpLocks noChangeShapeType="1"/>
            <a:stCxn id="61" idx="5"/>
            <a:endCxn id="53" idx="2"/>
          </p:cNvCxnSpPr>
          <p:nvPr/>
        </p:nvCxnSpPr>
        <p:spPr bwMode="auto">
          <a:xfrm>
            <a:off x="7556509" y="4275668"/>
            <a:ext cx="1190625" cy="3836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</p:cxnSp>
      <p:cxnSp>
        <p:nvCxnSpPr>
          <p:cNvPr id="59" name="Straight Connector 58"/>
          <p:cNvCxnSpPr>
            <a:cxnSpLocks noChangeShapeType="1"/>
            <a:stCxn id="53" idx="0"/>
            <a:endCxn id="60" idx="5"/>
          </p:cNvCxnSpPr>
          <p:nvPr/>
        </p:nvCxnSpPr>
        <p:spPr bwMode="auto">
          <a:xfrm flipH="1" flipV="1">
            <a:off x="8251825" y="3303324"/>
            <a:ext cx="541338" cy="97234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60" name="Oval 59"/>
          <p:cNvSpPr>
            <a:spLocks noChangeArrowheads="1"/>
          </p:cNvSpPr>
          <p:nvPr/>
        </p:nvSpPr>
        <p:spPr bwMode="auto">
          <a:xfrm>
            <a:off x="8172459" y="3238505"/>
            <a:ext cx="92075" cy="76729"/>
          </a:xfrm>
          <a:prstGeom prst="ellipse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defTabSz="914400"/>
            <a:endParaRPr lang="en-US">
              <a:solidFill>
                <a:srgbClr val="000000"/>
              </a:solidFill>
              <a:latin typeface="Calibri" charset="0"/>
              <a:ea typeface="Arial" charset="0"/>
              <a:cs typeface="Arial" charset="0"/>
            </a:endParaRPr>
          </a:p>
        </p:txBody>
      </p:sp>
      <p:sp>
        <p:nvSpPr>
          <p:cNvPr id="61" name="Oval 60"/>
          <p:cNvSpPr>
            <a:spLocks noChangeArrowheads="1"/>
          </p:cNvSpPr>
          <p:nvPr/>
        </p:nvSpPr>
        <p:spPr bwMode="auto">
          <a:xfrm>
            <a:off x="7478722" y="4210845"/>
            <a:ext cx="90487" cy="75406"/>
          </a:xfrm>
          <a:prstGeom prst="ellipse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defTabSz="914400"/>
            <a:endParaRPr lang="en-US">
              <a:solidFill>
                <a:srgbClr val="000000"/>
              </a:solidFill>
              <a:latin typeface="Calibri" charset="0"/>
              <a:ea typeface="Arial" charset="0"/>
              <a:cs typeface="Arial" charset="0"/>
            </a:endParaRPr>
          </a:p>
        </p:txBody>
      </p:sp>
      <p:sp>
        <p:nvSpPr>
          <p:cNvPr id="8226" name="Rectangle 49"/>
          <p:cNvSpPr>
            <a:spLocks noChangeArrowheads="1"/>
          </p:cNvSpPr>
          <p:nvPr/>
        </p:nvSpPr>
        <p:spPr bwMode="auto">
          <a:xfrm>
            <a:off x="6019808" y="3210720"/>
            <a:ext cx="77510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en-US" sz="1600" b="1" i="1">
                <a:solidFill>
                  <a:srgbClr val="4F81BD"/>
                </a:solidFill>
                <a:latin typeface="Times New Roman" charset="0"/>
                <a:ea typeface="Times New Roman" charset="0"/>
                <a:cs typeface="Times New Roman" charset="0"/>
              </a:rPr>
              <a:t>L</a:t>
            </a:r>
            <a:r>
              <a:rPr lang="en-US" sz="1600" b="1" i="1" baseline="-25000">
                <a:solidFill>
                  <a:srgbClr val="4F81BD"/>
                </a:solidFill>
                <a:latin typeface="Times New Roman" charset="0"/>
                <a:ea typeface="Times New Roman" charset="0"/>
                <a:cs typeface="Times New Roman" charset="0"/>
              </a:rPr>
              <a:t>i </a:t>
            </a:r>
            <a:r>
              <a:rPr lang="en-US" sz="1600">
                <a:solidFill>
                  <a:srgbClr val="4F81BD"/>
                </a:solidFill>
                <a:latin typeface="Calibri" charset="0"/>
                <a:ea typeface="Arial" charset="0"/>
                <a:cs typeface="Arial" charset="0"/>
              </a:rPr>
              <a:t>=0.8</a:t>
            </a:r>
          </a:p>
        </p:txBody>
      </p:sp>
      <p:cxnSp>
        <p:nvCxnSpPr>
          <p:cNvPr id="63" name="Straight Arrow Connector 62"/>
          <p:cNvCxnSpPr>
            <a:cxnSpLocks noChangeShapeType="1"/>
            <a:stCxn id="11" idx="1"/>
          </p:cNvCxnSpPr>
          <p:nvPr/>
        </p:nvCxnSpPr>
        <p:spPr bwMode="auto">
          <a:xfrm rot="10800000">
            <a:off x="3736999" y="4247895"/>
            <a:ext cx="1520811" cy="854268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8228" name="Rectangle 8191"/>
          <p:cNvSpPr>
            <a:spLocks noChangeArrowheads="1"/>
          </p:cNvSpPr>
          <p:nvPr/>
        </p:nvSpPr>
        <p:spPr bwMode="auto">
          <a:xfrm>
            <a:off x="5675322" y="3813970"/>
            <a:ext cx="8785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en-US" b="1" i="1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P</a:t>
            </a:r>
            <a:r>
              <a:rPr lang="en-US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=0.15</a:t>
            </a:r>
          </a:p>
        </p:txBody>
      </p:sp>
      <p:sp>
        <p:nvSpPr>
          <p:cNvPr id="8229" name="Rectangle 66"/>
          <p:cNvSpPr>
            <a:spLocks noChangeArrowheads="1"/>
          </p:cNvSpPr>
          <p:nvPr/>
        </p:nvSpPr>
        <p:spPr bwMode="auto">
          <a:xfrm>
            <a:off x="6149983" y="4360334"/>
            <a:ext cx="7703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en-US" sz="1600" b="1" i="1">
                <a:solidFill>
                  <a:srgbClr val="4F81BD"/>
                </a:solidFill>
                <a:latin typeface="Times New Roman" charset="0"/>
                <a:ea typeface="Times New Roman" charset="0"/>
                <a:cs typeface="Times New Roman" charset="0"/>
              </a:rPr>
              <a:t>L</a:t>
            </a:r>
            <a:r>
              <a:rPr lang="en-US" sz="1600" b="1" i="1" baseline="-25000">
                <a:solidFill>
                  <a:srgbClr val="4F81BD"/>
                </a:solidFill>
                <a:latin typeface="Times New Roman" charset="0"/>
                <a:ea typeface="Times New Roman" charset="0"/>
                <a:cs typeface="Times New Roman" charset="0"/>
              </a:rPr>
              <a:t>i </a:t>
            </a:r>
            <a:r>
              <a:rPr lang="en-US" sz="1600">
                <a:solidFill>
                  <a:srgbClr val="4F81BD"/>
                </a:solidFill>
                <a:latin typeface="Calibri" charset="0"/>
                <a:ea typeface="Arial" charset="0"/>
                <a:cs typeface="Arial" charset="0"/>
              </a:rPr>
              <a:t>=0.9</a:t>
            </a:r>
          </a:p>
        </p:txBody>
      </p:sp>
      <p:sp>
        <p:nvSpPr>
          <p:cNvPr id="8230" name="Rectangle 67"/>
          <p:cNvSpPr>
            <a:spLocks noChangeArrowheads="1"/>
          </p:cNvSpPr>
          <p:nvPr/>
        </p:nvSpPr>
        <p:spPr bwMode="auto">
          <a:xfrm>
            <a:off x="4951417" y="4345782"/>
            <a:ext cx="77510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en-US" sz="1600" b="1" i="1">
                <a:solidFill>
                  <a:srgbClr val="4F81BD"/>
                </a:solidFill>
                <a:latin typeface="Times New Roman" charset="0"/>
                <a:ea typeface="Times New Roman" charset="0"/>
                <a:cs typeface="Times New Roman" charset="0"/>
              </a:rPr>
              <a:t>L</a:t>
            </a:r>
            <a:r>
              <a:rPr lang="en-US" sz="1600" b="1" i="1" baseline="-25000">
                <a:solidFill>
                  <a:srgbClr val="4F81BD"/>
                </a:solidFill>
                <a:latin typeface="Times New Roman" charset="0"/>
                <a:ea typeface="Times New Roman" charset="0"/>
                <a:cs typeface="Times New Roman" charset="0"/>
              </a:rPr>
              <a:t>i </a:t>
            </a:r>
            <a:r>
              <a:rPr lang="en-US" sz="1600">
                <a:solidFill>
                  <a:srgbClr val="4F81BD"/>
                </a:solidFill>
                <a:latin typeface="Calibri" charset="0"/>
                <a:ea typeface="Arial" charset="0"/>
                <a:cs typeface="Arial" charset="0"/>
              </a:rPr>
              <a:t>=0.7</a:t>
            </a:r>
          </a:p>
        </p:txBody>
      </p:sp>
      <p:sp>
        <p:nvSpPr>
          <p:cNvPr id="8231" name="Rectangle 68"/>
          <p:cNvSpPr>
            <a:spLocks noChangeArrowheads="1"/>
          </p:cNvSpPr>
          <p:nvPr/>
        </p:nvSpPr>
        <p:spPr bwMode="auto">
          <a:xfrm>
            <a:off x="8220076" y="3171032"/>
            <a:ext cx="8743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en-US" sz="1600" b="1" i="1">
                <a:solidFill>
                  <a:srgbClr val="4F81BD"/>
                </a:solidFill>
                <a:latin typeface="Times New Roman" charset="0"/>
                <a:ea typeface="Times New Roman" charset="0"/>
                <a:cs typeface="Times New Roman" charset="0"/>
              </a:rPr>
              <a:t>L</a:t>
            </a:r>
            <a:r>
              <a:rPr lang="en-US" sz="1600" b="1" i="1" baseline="-25000">
                <a:solidFill>
                  <a:srgbClr val="4F81BD"/>
                </a:solidFill>
                <a:latin typeface="Times New Roman" charset="0"/>
                <a:ea typeface="Times New Roman" charset="0"/>
                <a:cs typeface="Times New Roman" charset="0"/>
              </a:rPr>
              <a:t>i </a:t>
            </a:r>
            <a:r>
              <a:rPr lang="en-US" sz="1600">
                <a:solidFill>
                  <a:srgbClr val="4F81BD"/>
                </a:solidFill>
                <a:latin typeface="Calibri" charset="0"/>
                <a:ea typeface="Arial" charset="0"/>
                <a:cs typeface="Arial" charset="0"/>
              </a:rPr>
              <a:t>=0.95</a:t>
            </a:r>
          </a:p>
        </p:txBody>
      </p:sp>
      <p:sp>
        <p:nvSpPr>
          <p:cNvPr id="8232" name="Rectangle 69"/>
          <p:cNvSpPr>
            <a:spLocks noChangeArrowheads="1"/>
          </p:cNvSpPr>
          <p:nvPr/>
        </p:nvSpPr>
        <p:spPr bwMode="auto">
          <a:xfrm>
            <a:off x="8186739" y="4374886"/>
            <a:ext cx="8743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en-US" sz="1600" b="1" i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L</a:t>
            </a:r>
            <a:r>
              <a:rPr lang="en-US" sz="1600" b="1" i="1" baseline="-250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i </a:t>
            </a:r>
            <a:r>
              <a:rPr lang="en-US" sz="1600">
                <a:solidFill>
                  <a:srgbClr val="FF0000"/>
                </a:solidFill>
                <a:latin typeface="Calibri" charset="0"/>
                <a:ea typeface="Arial" charset="0"/>
                <a:cs typeface="Arial" charset="0"/>
              </a:rPr>
              <a:t>=1.05</a:t>
            </a:r>
          </a:p>
        </p:txBody>
      </p:sp>
      <p:sp>
        <p:nvSpPr>
          <p:cNvPr id="8233" name="Rectangle 70"/>
          <p:cNvSpPr>
            <a:spLocks noChangeArrowheads="1"/>
          </p:cNvSpPr>
          <p:nvPr/>
        </p:nvSpPr>
        <p:spPr bwMode="auto">
          <a:xfrm>
            <a:off x="7102476" y="4353720"/>
            <a:ext cx="8743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en-US" sz="1600" b="1" i="1">
                <a:solidFill>
                  <a:srgbClr val="4F81BD"/>
                </a:solidFill>
                <a:latin typeface="Times New Roman" charset="0"/>
                <a:ea typeface="Times New Roman" charset="0"/>
                <a:cs typeface="Times New Roman" charset="0"/>
              </a:rPr>
              <a:t>L</a:t>
            </a:r>
            <a:r>
              <a:rPr lang="en-US" sz="1600" b="1" i="1" baseline="-25000">
                <a:solidFill>
                  <a:srgbClr val="4F81BD"/>
                </a:solidFill>
                <a:latin typeface="Times New Roman" charset="0"/>
                <a:ea typeface="Times New Roman" charset="0"/>
                <a:cs typeface="Times New Roman" charset="0"/>
              </a:rPr>
              <a:t>i </a:t>
            </a:r>
            <a:r>
              <a:rPr lang="en-US" sz="1600">
                <a:solidFill>
                  <a:srgbClr val="4F81BD"/>
                </a:solidFill>
                <a:latin typeface="Calibri" charset="0"/>
                <a:ea typeface="Arial" charset="0"/>
                <a:cs typeface="Arial" charset="0"/>
              </a:rPr>
              <a:t>=0.85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310474" y="2780534"/>
            <a:ext cx="571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L</a:t>
            </a:r>
            <a:r>
              <a:rPr lang="en-US" i="1" baseline="-25000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min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ACE4DE-63A2-4EDB-B108-50180319ECC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746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532" y="544374"/>
            <a:ext cx="4107256" cy="2512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532" y="2984500"/>
            <a:ext cx="4156477" cy="2459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0" name="Title 1"/>
          <p:cNvSpPr>
            <a:spLocks noGrp="1"/>
          </p:cNvSpPr>
          <p:nvPr>
            <p:ph type="title"/>
          </p:nvPr>
        </p:nvSpPr>
        <p:spPr>
          <a:xfrm>
            <a:off x="-42319" y="78713"/>
            <a:ext cx="9144000" cy="350573"/>
          </a:xfrm>
        </p:spPr>
        <p:txBody>
          <a:bodyPr>
            <a:noAutofit/>
          </a:bodyPr>
          <a:lstStyle/>
          <a:p>
            <a:pPr eaLnBrk="1" hangingPunct="1"/>
            <a:r>
              <a:rPr lang="en-US" sz="1800" b="1" cap="all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Self-organized Criticality AKA </a:t>
            </a:r>
            <a:r>
              <a:rPr lang="en-US" sz="1800" b="1" cap="all" dirty="0" err="1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Sandpile</a:t>
            </a:r>
            <a:r>
              <a:rPr lang="en-US" sz="1800" b="1" cap="all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 Model</a:t>
            </a:r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-42319" y="5427925"/>
            <a:ext cx="56424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en-US" sz="1400" dirty="0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K.-I. </a:t>
            </a:r>
            <a:r>
              <a:rPr lang="en-US" sz="1400" dirty="0" err="1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Goh</a:t>
            </a:r>
            <a:r>
              <a:rPr lang="en-US" sz="1400" dirty="0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, D.-S. Lee, B. </a:t>
            </a:r>
            <a:r>
              <a:rPr lang="en-US" sz="1400" dirty="0" err="1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Kahng</a:t>
            </a:r>
            <a:r>
              <a:rPr lang="en-US" sz="1400" dirty="0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, and D. Kim, </a:t>
            </a:r>
            <a:r>
              <a:rPr lang="en-US" sz="1400" i="1" dirty="0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Phys. Rev. </a:t>
            </a:r>
            <a:r>
              <a:rPr lang="en-US" sz="1400" i="1" dirty="0" err="1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Lett</a:t>
            </a:r>
            <a:r>
              <a:rPr lang="en-US" sz="1400" i="1" dirty="0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.</a:t>
            </a:r>
            <a:r>
              <a:rPr lang="en-US" sz="1400" dirty="0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 </a:t>
            </a:r>
            <a:r>
              <a:rPr lang="en-US" sz="1400" b="1" dirty="0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91</a:t>
            </a:r>
            <a:r>
              <a:rPr lang="en-US" sz="1400" dirty="0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, 148701 (2003)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08193" y="809625"/>
            <a:ext cx="2160587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Arial" charset="0"/>
                <a:cs typeface="Arial" charset="0"/>
              </a:rPr>
              <a:t>Homogenous case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81200" y="3175000"/>
            <a:ext cx="216058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Arial" charset="0"/>
                <a:cs typeface="Arial" charset="0"/>
              </a:rPr>
              <a:t>Scale-free network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67200" y="563436"/>
            <a:ext cx="4876800" cy="3139321"/>
          </a:xfrm>
          <a:prstGeom prst="rect">
            <a:avLst/>
          </a:prstGeom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/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Arial" charset="0"/>
                <a:cs typeface="Arial" charset="0"/>
              </a:rPr>
              <a:t>Initial Setup</a:t>
            </a:r>
          </a:p>
          <a:p>
            <a:pPr defTabSz="914400">
              <a:buFont typeface="Arial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Random graph with </a:t>
            </a:r>
            <a:r>
              <a:rPr lang="en-US" i="1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N</a:t>
            </a:r>
            <a:r>
              <a:rPr lang="en-US" dirty="0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 nodes</a:t>
            </a:r>
          </a:p>
          <a:p>
            <a:pPr defTabSz="914400">
              <a:buFont typeface="Arial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Each node </a:t>
            </a:r>
            <a:r>
              <a:rPr lang="en-US" i="1" dirty="0" err="1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i</a:t>
            </a:r>
            <a:r>
              <a:rPr lang="en-US" dirty="0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 has height </a:t>
            </a:r>
            <a:r>
              <a:rPr lang="en-US" b="1" i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h</a:t>
            </a:r>
            <a:r>
              <a:rPr lang="en-US" b="1" i="1" baseline="-250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= 0</a:t>
            </a:r>
            <a:r>
              <a:rPr lang="en-US" dirty="0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.</a:t>
            </a:r>
          </a:p>
          <a:p>
            <a:pPr defTabSz="914400"/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Arial" charset="0"/>
                <a:cs typeface="Arial" charset="0"/>
              </a:rPr>
              <a:t>Cascade</a:t>
            </a:r>
          </a:p>
          <a:p>
            <a:pPr defTabSz="914400">
              <a:buFont typeface="Arial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At each time step, a grain is added at a randomly chosen node </a:t>
            </a:r>
            <a:r>
              <a:rPr lang="en-US" i="1" dirty="0" err="1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i</a:t>
            </a:r>
            <a:r>
              <a:rPr lang="en-US" dirty="0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: </a:t>
            </a:r>
            <a:r>
              <a:rPr lang="en-US" b="1" i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h</a:t>
            </a:r>
            <a:r>
              <a:rPr lang="en-US" b="1" i="1" baseline="-250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← </a:t>
            </a:r>
            <a:r>
              <a:rPr lang="en-US" b="1" i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h</a:t>
            </a:r>
            <a:r>
              <a:rPr lang="en-US" b="1" i="1" baseline="-250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+1</a:t>
            </a:r>
            <a:endParaRPr lang="en-US" dirty="0">
              <a:solidFill>
                <a:prstClr val="black"/>
              </a:solidFill>
              <a:latin typeface="Calibri" charset="0"/>
              <a:ea typeface="Arial" charset="0"/>
              <a:cs typeface="Arial" charset="0"/>
            </a:endParaRPr>
          </a:p>
          <a:p>
            <a:pPr defTabSz="914400">
              <a:buFont typeface="Arial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If the height at the node </a:t>
            </a:r>
            <a:r>
              <a:rPr lang="en-US" i="1" dirty="0" err="1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i</a:t>
            </a:r>
            <a:r>
              <a:rPr lang="en-US" dirty="0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 reaches a prescribed threshold </a:t>
            </a:r>
            <a:r>
              <a:rPr lang="en-US" b="1" i="1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z</a:t>
            </a:r>
            <a:r>
              <a:rPr lang="en-US" b="1" i="1" baseline="-25000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= </a:t>
            </a:r>
            <a:r>
              <a:rPr lang="en-US" b="1" i="1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b="1" i="1" baseline="-25000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dirty="0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, then it becomes unstable and all the grains at the node topple to its adjacent nodes: </a:t>
            </a:r>
            <a:r>
              <a:rPr lang="en-US" b="1" i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h</a:t>
            </a:r>
            <a:r>
              <a:rPr lang="en-US" b="1" i="1" baseline="-250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= 0 </a:t>
            </a:r>
            <a:r>
              <a:rPr lang="en-US" dirty="0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and </a:t>
            </a:r>
            <a:r>
              <a:rPr lang="en-US" b="1" i="1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h</a:t>
            </a:r>
            <a:r>
              <a:rPr lang="en-US" b="1" i="1" baseline="-25000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j</a:t>
            </a:r>
            <a:r>
              <a:rPr lang="en-US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← </a:t>
            </a:r>
            <a:r>
              <a:rPr lang="en-US" b="1" i="1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h</a:t>
            </a:r>
            <a:r>
              <a:rPr lang="en-US" b="1" i="1" baseline="-25000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j</a:t>
            </a:r>
            <a:r>
              <a:rPr lang="en-US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+1</a:t>
            </a:r>
            <a:endParaRPr lang="en-US" dirty="0">
              <a:solidFill>
                <a:prstClr val="black"/>
              </a:solidFill>
              <a:latin typeface="Calibri" charset="0"/>
              <a:ea typeface="Arial" charset="0"/>
              <a:cs typeface="Arial" charset="0"/>
            </a:endParaRPr>
          </a:p>
          <a:p>
            <a:pPr defTabSz="914400">
              <a:buFont typeface="Arial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if </a:t>
            </a:r>
            <a:r>
              <a:rPr lang="en-US" i="1" dirty="0" err="1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i</a:t>
            </a:r>
            <a:r>
              <a:rPr lang="en-US" dirty="0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 and </a:t>
            </a:r>
            <a:r>
              <a:rPr lang="en-US" i="1" dirty="0" err="1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j</a:t>
            </a:r>
            <a:r>
              <a:rPr lang="en-US" dirty="0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 are connected.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294187" y="3663805"/>
            <a:ext cx="4362979" cy="800219"/>
          </a:xfrm>
          <a:prstGeom prst="rect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/>
            <a:r>
              <a:rPr lang="en-US" dirty="0">
                <a:solidFill>
                  <a:srgbClr val="000000"/>
                </a:solidFill>
                <a:latin typeface="Calibri" charset="0"/>
                <a:ea typeface="Arial" charset="0"/>
                <a:cs typeface="Arial" charset="0"/>
              </a:rPr>
              <a:t>Homogenous network: </a:t>
            </a:r>
            <a:r>
              <a:rPr lang="en-US" dirty="0">
                <a:solidFill>
                  <a:srgbClr val="FF0000"/>
                </a:solidFill>
                <a:latin typeface="Calibri" charset="0"/>
                <a:ea typeface="Arial" charset="0"/>
                <a:cs typeface="Arial" charset="0"/>
              </a:rPr>
              <a:t>&lt;</a:t>
            </a:r>
            <a:r>
              <a:rPr lang="en-US" i="1" dirty="0">
                <a:solidFill>
                  <a:srgbClr val="FF0000"/>
                </a:solidFill>
                <a:latin typeface="Calibri" charset="0"/>
                <a:ea typeface="Arial" charset="0"/>
                <a:cs typeface="Arial" charset="0"/>
              </a:rPr>
              <a:t>k</a:t>
            </a:r>
            <a:r>
              <a:rPr lang="en-US" i="1" baseline="30000" dirty="0">
                <a:solidFill>
                  <a:srgbClr val="FF0000"/>
                </a:solidFill>
                <a:latin typeface="Calibri" charset="0"/>
                <a:ea typeface="Arial" charset="0"/>
                <a:cs typeface="Arial" charset="0"/>
              </a:rPr>
              <a:t>2</a:t>
            </a:r>
            <a:r>
              <a:rPr lang="en-US" dirty="0">
                <a:solidFill>
                  <a:srgbClr val="FF0000"/>
                </a:solidFill>
                <a:latin typeface="Calibri" charset="0"/>
                <a:ea typeface="Arial" charset="0"/>
                <a:cs typeface="Arial" charset="0"/>
              </a:rPr>
              <a:t>&gt;</a:t>
            </a:r>
            <a:r>
              <a:rPr lang="en-US" dirty="0">
                <a:solidFill>
                  <a:srgbClr val="000000"/>
                </a:solidFill>
                <a:latin typeface="Calibri" charset="0"/>
                <a:ea typeface="Arial" charset="0"/>
                <a:cs typeface="Arial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alibri" charset="0"/>
                <a:ea typeface="Arial" charset="0"/>
                <a:cs typeface="Arial" charset="0"/>
              </a:rPr>
              <a:t>converges </a:t>
            </a:r>
            <a:endParaRPr lang="en-US" dirty="0">
              <a:solidFill>
                <a:srgbClr val="000000"/>
              </a:solidFill>
              <a:latin typeface="Calibri" charset="0"/>
              <a:ea typeface="Arial" charset="0"/>
              <a:cs typeface="Arial" charset="0"/>
            </a:endParaRPr>
          </a:p>
          <a:p>
            <a:pPr defTabSz="914400"/>
            <a:r>
              <a:rPr lang="en-US" sz="2800" i="1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P</a:t>
            </a:r>
            <a:r>
              <a:rPr lang="en-US" sz="280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sz="2800" i="1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en-US" sz="280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) ~ </a:t>
            </a:r>
            <a:r>
              <a:rPr lang="en-US" sz="2800" i="1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S </a:t>
            </a:r>
            <a:r>
              <a:rPr lang="en-US" sz="2800" baseline="3000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−3/2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281488" y="4432421"/>
            <a:ext cx="4375678" cy="800219"/>
          </a:xfrm>
          <a:prstGeom prst="rect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/>
            <a:r>
              <a:rPr lang="en-US" dirty="0">
                <a:solidFill>
                  <a:srgbClr val="000000"/>
                </a:solidFill>
                <a:latin typeface="Calibri" charset="0"/>
                <a:ea typeface="Arial" charset="0"/>
                <a:cs typeface="Arial" charset="0"/>
              </a:rPr>
              <a:t>Scale-free network : </a:t>
            </a:r>
            <a:r>
              <a:rPr lang="en-US" i="1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p</a:t>
            </a:r>
            <a:r>
              <a:rPr lang="en-US" i="1" baseline="-25000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~ </a:t>
            </a:r>
            <a:r>
              <a:rPr lang="en-US" i="1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baseline="30000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i="1" baseline="30000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γ</a:t>
            </a:r>
            <a:r>
              <a:rPr lang="en-US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(2&lt;</a:t>
            </a:r>
            <a:r>
              <a:rPr lang="en-US" i="1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γ</a:t>
            </a:r>
            <a:r>
              <a:rPr lang="en-US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&lt;3)</a:t>
            </a:r>
          </a:p>
          <a:p>
            <a:pPr defTabSz="914400"/>
            <a:r>
              <a:rPr lang="en-US" sz="2800" i="1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P</a:t>
            </a:r>
            <a:r>
              <a:rPr lang="en-US" sz="280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sz="2800" i="1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en-US" sz="280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) ~ </a:t>
            </a:r>
            <a:r>
              <a:rPr lang="en-US" sz="2800" i="1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S </a:t>
            </a:r>
            <a:r>
              <a:rPr lang="en-US" sz="2800" baseline="3000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−</a:t>
            </a:r>
            <a:r>
              <a:rPr lang="el-GR" sz="2800" i="1" baseline="3000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γ</a:t>
            </a:r>
            <a:r>
              <a:rPr lang="en-US" sz="2800" baseline="3000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/(</a:t>
            </a:r>
            <a:r>
              <a:rPr lang="el-GR" sz="2800" i="1" baseline="3000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γ</a:t>
            </a:r>
            <a:r>
              <a:rPr lang="en-US" sz="2800" baseline="3000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−1)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ACE4DE-63A2-4EDB-B108-50180319ECC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122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254000"/>
            <a:ext cx="9144000" cy="350573"/>
          </a:xfrm>
        </p:spPr>
        <p:txBody>
          <a:bodyPr>
            <a:noAutofit/>
          </a:bodyPr>
          <a:lstStyle/>
          <a:p>
            <a:pPr eaLnBrk="1" hangingPunct="1"/>
            <a:r>
              <a:rPr lang="en-US" sz="1800" b="1" cap="all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Branching Process Model</a:t>
            </a:r>
          </a:p>
        </p:txBody>
      </p:sp>
      <p:pic>
        <p:nvPicPr>
          <p:cNvPr id="1024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9" y="731573"/>
            <a:ext cx="36417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4251327" y="705123"/>
            <a:ext cx="4221163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/>
            <a:r>
              <a:rPr lang="en-US" sz="2000" b="1" dirty="0">
                <a:solidFill>
                  <a:srgbClr val="FF0000"/>
                </a:solidFill>
                <a:latin typeface="Calibri" charset="0"/>
                <a:ea typeface="Arial" charset="0"/>
                <a:cs typeface="Arial" charset="0"/>
              </a:rPr>
              <a:t>Branching Process</a:t>
            </a:r>
          </a:p>
          <a:p>
            <a:pPr defTabSz="914400"/>
            <a:r>
              <a:rPr lang="en-US" dirty="0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Starting from a initial node, each node in generation </a:t>
            </a:r>
            <a:r>
              <a:rPr lang="en-US" i="1" dirty="0" err="1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t</a:t>
            </a:r>
            <a:r>
              <a:rPr lang="en-US" dirty="0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 produces </a:t>
            </a:r>
            <a:r>
              <a:rPr lang="en-US" i="1" dirty="0" err="1">
                <a:solidFill>
                  <a:srgbClr val="FF0000"/>
                </a:solidFill>
                <a:latin typeface="Calibri" charset="0"/>
                <a:ea typeface="Arial" charset="0"/>
                <a:cs typeface="Arial" charset="0"/>
              </a:rPr>
              <a:t>k</a:t>
            </a:r>
            <a:r>
              <a:rPr lang="en-US" i="1" dirty="0">
                <a:solidFill>
                  <a:srgbClr val="FF0000"/>
                </a:solidFill>
                <a:latin typeface="Calibri" charset="0"/>
                <a:ea typeface="Arial" charset="0"/>
                <a:cs typeface="Arial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number of offspring nodes in the next </a:t>
            </a:r>
            <a:r>
              <a:rPr lang="en-US" i="1" dirty="0" err="1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t</a:t>
            </a:r>
            <a:r>
              <a:rPr lang="en-US" dirty="0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 + 1 generation, where </a:t>
            </a:r>
            <a:r>
              <a:rPr lang="en-US" i="1" dirty="0" err="1">
                <a:solidFill>
                  <a:srgbClr val="FF0000"/>
                </a:solidFill>
                <a:latin typeface="Calibri" charset="0"/>
                <a:ea typeface="Arial" charset="0"/>
                <a:cs typeface="Arial" charset="0"/>
              </a:rPr>
              <a:t>k</a:t>
            </a:r>
            <a:r>
              <a:rPr lang="en-US" dirty="0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 is selected randomly from a fixed probability distribution </a:t>
            </a:r>
            <a:r>
              <a:rPr lang="en-US" i="1" dirty="0" err="1">
                <a:solidFill>
                  <a:srgbClr val="FF0000"/>
                </a:solidFill>
                <a:latin typeface="Calibri" charset="0"/>
                <a:ea typeface="Arial" charset="0"/>
                <a:cs typeface="Arial" charset="0"/>
              </a:rPr>
              <a:t>q</a:t>
            </a:r>
            <a:r>
              <a:rPr lang="en-US" i="1" baseline="-25000" dirty="0" err="1">
                <a:solidFill>
                  <a:srgbClr val="FF0000"/>
                </a:solidFill>
                <a:latin typeface="Calibri" charset="0"/>
                <a:ea typeface="Arial" charset="0"/>
                <a:cs typeface="Arial" charset="0"/>
              </a:rPr>
              <a:t>k</a:t>
            </a:r>
            <a:r>
              <a:rPr lang="en-US" i="1" dirty="0">
                <a:solidFill>
                  <a:srgbClr val="FF0000"/>
                </a:solidFill>
                <a:latin typeface="Calibri" charset="0"/>
                <a:ea typeface="Arial" charset="0"/>
                <a:cs typeface="Arial" charset="0"/>
              </a:rPr>
              <a:t>=p</a:t>
            </a:r>
            <a:r>
              <a:rPr lang="en-US" i="1" baseline="-25000" dirty="0">
                <a:solidFill>
                  <a:srgbClr val="FF0000"/>
                </a:solidFill>
                <a:latin typeface="Calibri" charset="0"/>
                <a:ea typeface="Arial" charset="0"/>
                <a:cs typeface="Arial" charset="0"/>
              </a:rPr>
              <a:t>k-1</a:t>
            </a:r>
            <a:r>
              <a:rPr lang="en-US" dirty="0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. </a:t>
            </a:r>
          </a:p>
        </p:txBody>
      </p:sp>
      <p:pic>
        <p:nvPicPr>
          <p:cNvPr id="10245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088" y="2992439"/>
            <a:ext cx="3657600" cy="227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4281488" y="2575732"/>
            <a:ext cx="422275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latin typeface="Calibri"/>
                <a:ea typeface="Arial" charset="0"/>
                <a:cs typeface="Arial" charset="0"/>
              </a:rPr>
              <a:t>Hypothesis</a:t>
            </a: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ea typeface="Arial" charset="0"/>
                <a:cs typeface="Arial" charset="0"/>
              </a:rPr>
              <a:t>No loops (tree structure)</a:t>
            </a: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ea typeface="Arial" charset="0"/>
                <a:cs typeface="Arial" charset="0"/>
              </a:rPr>
              <a:t>No correlation between branches</a:t>
            </a:r>
          </a:p>
        </p:txBody>
      </p:sp>
      <p:sp>
        <p:nvSpPr>
          <p:cNvPr id="10247" name="Rectangle 15"/>
          <p:cNvSpPr>
            <a:spLocks noChangeArrowheads="1"/>
          </p:cNvSpPr>
          <p:nvPr/>
        </p:nvSpPr>
        <p:spPr bwMode="auto">
          <a:xfrm>
            <a:off x="-31736" y="5417342"/>
            <a:ext cx="56424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en-US" sz="1400" dirty="0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K.-I. </a:t>
            </a:r>
            <a:r>
              <a:rPr lang="en-US" sz="1400" dirty="0" err="1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Goh</a:t>
            </a:r>
            <a:r>
              <a:rPr lang="en-US" sz="1400" dirty="0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, D.-S. Lee, B. </a:t>
            </a:r>
            <a:r>
              <a:rPr lang="en-US" sz="1400" dirty="0" err="1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Kahng</a:t>
            </a:r>
            <a:r>
              <a:rPr lang="en-US" sz="1400" dirty="0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, and D. Kim, </a:t>
            </a:r>
            <a:r>
              <a:rPr lang="en-US" sz="1400" i="1" dirty="0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Phys. Rev. </a:t>
            </a:r>
            <a:r>
              <a:rPr lang="en-US" sz="1400" i="1" dirty="0" err="1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Lett</a:t>
            </a:r>
            <a:r>
              <a:rPr lang="en-US" sz="1400" i="1" dirty="0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.</a:t>
            </a:r>
            <a:r>
              <a:rPr lang="en-US" sz="1400" dirty="0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 </a:t>
            </a:r>
            <a:r>
              <a:rPr lang="en-US" sz="1400" b="1" dirty="0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91</a:t>
            </a:r>
            <a:r>
              <a:rPr lang="en-US" sz="1400" dirty="0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, 148701 (2003)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294188" y="3683004"/>
            <a:ext cx="3859212" cy="800219"/>
          </a:xfrm>
          <a:prstGeom prst="rect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/>
            <a:r>
              <a:rPr lang="en-US" dirty="0">
                <a:solidFill>
                  <a:srgbClr val="000000"/>
                </a:solidFill>
                <a:latin typeface="Calibri" charset="0"/>
                <a:ea typeface="Arial" charset="0"/>
                <a:cs typeface="Arial" charset="0"/>
              </a:rPr>
              <a:t>Narrow distribution: </a:t>
            </a:r>
            <a:r>
              <a:rPr lang="en-US" dirty="0">
                <a:solidFill>
                  <a:srgbClr val="FF0000"/>
                </a:solidFill>
                <a:latin typeface="Calibri" charset="0"/>
                <a:ea typeface="Arial" charset="0"/>
                <a:cs typeface="Arial" charset="0"/>
              </a:rPr>
              <a:t>&lt;</a:t>
            </a:r>
            <a:r>
              <a:rPr lang="en-US" i="1" dirty="0">
                <a:solidFill>
                  <a:srgbClr val="FF0000"/>
                </a:solidFill>
                <a:latin typeface="Calibri" charset="0"/>
                <a:ea typeface="Arial" charset="0"/>
                <a:cs typeface="Arial" charset="0"/>
              </a:rPr>
              <a:t>k</a:t>
            </a:r>
            <a:r>
              <a:rPr lang="en-US" i="1" baseline="30000" dirty="0">
                <a:solidFill>
                  <a:srgbClr val="FF0000"/>
                </a:solidFill>
                <a:latin typeface="Calibri" charset="0"/>
                <a:ea typeface="Arial" charset="0"/>
                <a:cs typeface="Arial" charset="0"/>
              </a:rPr>
              <a:t>2</a:t>
            </a:r>
            <a:r>
              <a:rPr lang="en-US" dirty="0">
                <a:solidFill>
                  <a:srgbClr val="FF0000"/>
                </a:solidFill>
                <a:latin typeface="Calibri" charset="0"/>
                <a:ea typeface="Arial" charset="0"/>
                <a:cs typeface="Arial" charset="0"/>
              </a:rPr>
              <a:t>&gt;</a:t>
            </a:r>
            <a:r>
              <a:rPr lang="en-US" dirty="0">
                <a:solidFill>
                  <a:srgbClr val="000000"/>
                </a:solidFill>
                <a:latin typeface="Calibri" charset="0"/>
                <a:ea typeface="Arial" charset="0"/>
                <a:cs typeface="Arial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alibri" charset="0"/>
                <a:ea typeface="Arial" charset="0"/>
                <a:cs typeface="Arial" charset="0"/>
              </a:rPr>
              <a:t>converged </a:t>
            </a:r>
            <a:endParaRPr lang="en-US" dirty="0">
              <a:solidFill>
                <a:srgbClr val="000000"/>
              </a:solidFill>
              <a:latin typeface="Calibri" charset="0"/>
              <a:ea typeface="Arial" charset="0"/>
              <a:cs typeface="Arial" charset="0"/>
            </a:endParaRPr>
          </a:p>
          <a:p>
            <a:pPr defTabSz="914400"/>
            <a:r>
              <a:rPr lang="en-US" sz="2800" i="1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P</a:t>
            </a:r>
            <a:r>
              <a:rPr lang="en-US" sz="280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sz="2800" i="1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en-US" sz="280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) ~ </a:t>
            </a:r>
            <a:r>
              <a:rPr lang="en-US" sz="2800" i="1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S </a:t>
            </a:r>
            <a:r>
              <a:rPr lang="en-US" sz="2800" baseline="3000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−3/2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281488" y="4483369"/>
            <a:ext cx="3871912" cy="800219"/>
          </a:xfrm>
          <a:prstGeom prst="rect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/>
            <a:r>
              <a:rPr lang="en-US" dirty="0">
                <a:solidFill>
                  <a:srgbClr val="000000"/>
                </a:solidFill>
                <a:latin typeface="Calibri" charset="0"/>
                <a:ea typeface="Arial" charset="0"/>
                <a:cs typeface="Arial" charset="0"/>
              </a:rPr>
              <a:t>Fat tailed distribution: </a:t>
            </a:r>
            <a:r>
              <a:rPr lang="en-US" i="1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q</a:t>
            </a:r>
            <a:r>
              <a:rPr lang="en-US" i="1" baseline="-25000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~ </a:t>
            </a:r>
            <a:r>
              <a:rPr lang="en-US" i="1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baseline="30000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i="1" baseline="30000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γ</a:t>
            </a:r>
            <a:r>
              <a:rPr lang="en-US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(2&lt;</a:t>
            </a:r>
            <a:r>
              <a:rPr lang="en-US" i="1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γ</a:t>
            </a:r>
            <a:r>
              <a:rPr lang="en-US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&lt;3)</a:t>
            </a:r>
          </a:p>
          <a:p>
            <a:pPr defTabSz="914400"/>
            <a:r>
              <a:rPr lang="en-US" sz="2800" i="1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P</a:t>
            </a:r>
            <a:r>
              <a:rPr lang="en-US" sz="280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sz="2800" i="1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en-US" sz="280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) ~ </a:t>
            </a:r>
            <a:r>
              <a:rPr lang="en-US" sz="2800" i="1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S </a:t>
            </a:r>
            <a:r>
              <a:rPr lang="en-US" sz="2800" baseline="3000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−</a:t>
            </a:r>
            <a:r>
              <a:rPr lang="el-GR" sz="2800" i="1" baseline="3000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γ</a:t>
            </a:r>
            <a:r>
              <a:rPr lang="en-US" sz="2800" baseline="3000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/(</a:t>
            </a:r>
            <a:r>
              <a:rPr lang="el-GR" sz="2800" i="1" baseline="3000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γ</a:t>
            </a:r>
            <a:r>
              <a:rPr lang="en-US" sz="2800" baseline="3000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−1)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62339" y="2575731"/>
            <a:ext cx="1481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Fix &lt;</a:t>
            </a:r>
            <a:r>
              <a:rPr lang="en-US" sz="1200" dirty="0" err="1"/>
              <a:t>k</a:t>
            </a:r>
            <a:r>
              <a:rPr lang="en-US" sz="1200" dirty="0"/>
              <a:t>&gt;=1 to be critical </a:t>
            </a:r>
            <a:r>
              <a:rPr lang="en-US" sz="1200" dirty="0" err="1">
                <a:sym typeface="Wingdings"/>
              </a:rPr>
              <a:t></a:t>
            </a:r>
            <a:r>
              <a:rPr lang="en-US" sz="1200" dirty="0">
                <a:sym typeface="Wingdings"/>
              </a:rPr>
              <a:t> power law P(S)</a:t>
            </a:r>
            <a:endParaRPr lang="en-US" sz="1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ACE4DE-63A2-4EDB-B108-50180319ECC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447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398780"/>
            <a:ext cx="9144000" cy="35057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1800" b="1" cap="all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Short Summary of Models: Universality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1252224"/>
          <a:ext cx="8077200" cy="2082761"/>
        </p:xfrm>
        <a:graphic>
          <a:graphicData uri="http://schemas.openxmlformats.org/drawingml/2006/table">
            <a:tbl>
              <a:tblPr/>
              <a:tblGrid>
                <a:gridCol w="403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67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Models</a:t>
                      </a:r>
                    </a:p>
                  </a:txBody>
                  <a:tcPr marT="38090" marB="3809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Networks</a:t>
                      </a:r>
                    </a:p>
                  </a:txBody>
                  <a:tcPr marT="38090" marB="3809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Exponents</a:t>
                      </a:r>
                    </a:p>
                  </a:txBody>
                  <a:tcPr marT="38090" marB="3809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7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Failure Propagation Model</a:t>
                      </a:r>
                    </a:p>
                  </a:txBody>
                  <a:tcPr marT="38090" marB="3809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ER</a:t>
                      </a:r>
                    </a:p>
                  </a:txBody>
                  <a:tcPr marT="38090" marB="3809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1.5</a:t>
                      </a:r>
                    </a:p>
                  </a:txBody>
                  <a:tcPr marT="38090" marB="3809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5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Overload Model</a:t>
                      </a:r>
                    </a:p>
                  </a:txBody>
                  <a:tcPr marT="38090" marB="380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Complete Graph</a:t>
                      </a:r>
                    </a:p>
                  </a:txBody>
                  <a:tcPr marT="38090" marB="380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1.5</a:t>
                      </a:r>
                    </a:p>
                  </a:txBody>
                  <a:tcPr marT="38090" marB="380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3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BTW Sandpile Model</a:t>
                      </a:r>
                    </a:p>
                  </a:txBody>
                  <a:tcPr marT="38090" marB="380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ER/SF</a:t>
                      </a:r>
                    </a:p>
                  </a:txBody>
                  <a:tcPr marT="38090" marB="380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1.5 (ER)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γ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/(</a:t>
                      </a:r>
                      <a:r>
                        <a:rPr kumimoji="0" lang="en-US" sz="15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γ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- 1)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(SF)</a:t>
                      </a:r>
                    </a:p>
                  </a:txBody>
                  <a:tcPr marT="38090" marB="380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3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Branching Process Model</a:t>
                      </a:r>
                    </a:p>
                  </a:txBody>
                  <a:tcPr marT="38090" marB="380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ER/SF</a:t>
                      </a:r>
                    </a:p>
                  </a:txBody>
                  <a:tcPr marT="38090" marB="380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1.5 (ER)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γ</a:t>
                      </a:r>
                      <a:r>
                        <a:rPr kumimoji="0" lang="en-US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/(</a:t>
                      </a:r>
                      <a:r>
                        <a:rPr kumimoji="0" lang="en-US" sz="15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γ</a:t>
                      </a:r>
                      <a:r>
                        <a:rPr kumimoji="0" lang="en-US" sz="15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- 1)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(SF)</a:t>
                      </a:r>
                    </a:p>
                  </a:txBody>
                  <a:tcPr marT="38090" marB="380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04838" y="4462939"/>
            <a:ext cx="2286000" cy="523220"/>
          </a:xfrm>
          <a:prstGeom prst="rect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/>
            <a:r>
              <a:rPr lang="en-US" sz="2800" i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P</a:t>
            </a:r>
            <a:r>
              <a:rPr lang="en-US" sz="28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sz="2800" i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en-US" sz="28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) ~ </a:t>
            </a:r>
            <a:r>
              <a:rPr lang="en-US" sz="2800" i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S </a:t>
            </a:r>
            <a:r>
              <a:rPr lang="en-US" sz="2800" baseline="300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−3/2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4838" y="3843822"/>
            <a:ext cx="3967162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Arial" charset="0"/>
                <a:cs typeface="Arial" charset="0"/>
              </a:rPr>
              <a:t>Universal for homogenous networks </a:t>
            </a:r>
          </a:p>
        </p:txBody>
      </p:sp>
      <p:sp>
        <p:nvSpPr>
          <p:cNvPr id="11288" name="TextBox 6"/>
          <p:cNvSpPr txBox="1">
            <a:spLocks noChangeArrowheads="1"/>
          </p:cNvSpPr>
          <p:nvPr/>
        </p:nvSpPr>
        <p:spPr bwMode="auto">
          <a:xfrm>
            <a:off x="3657609" y="4447069"/>
            <a:ext cx="39671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Same exponent for percolation too (random failure, attacking, etc.)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ACE4DE-63A2-4EDB-B108-50180319ECC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15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/>
          <p:cNvCxnSpPr>
            <a:endCxn id="28" idx="3"/>
          </p:cNvCxnSpPr>
          <p:nvPr/>
        </p:nvCxnSpPr>
        <p:spPr>
          <a:xfrm flipV="1">
            <a:off x="5514691" y="3838784"/>
            <a:ext cx="196850" cy="45508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5743291" y="3809680"/>
            <a:ext cx="249238" cy="4841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292" name="Title 1"/>
          <p:cNvSpPr>
            <a:spLocks noGrp="1"/>
          </p:cNvSpPr>
          <p:nvPr>
            <p:ph type="title"/>
          </p:nvPr>
        </p:nvSpPr>
        <p:spPr>
          <a:xfrm>
            <a:off x="0" y="254000"/>
            <a:ext cx="9144000" cy="350573"/>
          </a:xfrm>
        </p:spPr>
        <p:txBody>
          <a:bodyPr>
            <a:noAutofit/>
          </a:bodyPr>
          <a:lstStyle/>
          <a:p>
            <a:pPr eaLnBrk="1" hangingPunct="1"/>
            <a:r>
              <a:rPr lang="en-US" sz="1800" b="1" cap="all" dirty="0">
                <a:solidFill>
                  <a:srgbClr val="FF0000"/>
                </a:solidFill>
                <a:ea typeface="Helvetica" pitchFamily="34" charset="0"/>
              </a:rPr>
              <a:t>Explanation of the 3/2 Universality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1686427" y="2967303"/>
            <a:ext cx="0" cy="34925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294" name="TextBox 21"/>
          <p:cNvSpPr txBox="1">
            <a:spLocks noChangeArrowheads="1"/>
          </p:cNvSpPr>
          <p:nvPr/>
        </p:nvSpPr>
        <p:spPr bwMode="auto">
          <a:xfrm>
            <a:off x="304801" y="952502"/>
            <a:ext cx="51609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>
                <a:solidFill>
                  <a:prstClr val="black"/>
                </a:solidFill>
                <a:ea typeface="+mn-ea"/>
              </a:rPr>
              <a:t>Simplest Case: </a:t>
            </a:r>
            <a:r>
              <a:rPr lang="en-US" sz="2400" i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q</a:t>
            </a:r>
            <a:r>
              <a:rPr lang="en-US" sz="2400" baseline="-2500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  <a:r>
              <a:rPr lang="en-US" sz="240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= </a:t>
            </a:r>
            <a:r>
              <a:rPr lang="en-US" sz="2400" i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q</a:t>
            </a:r>
            <a:r>
              <a:rPr lang="en-US" sz="2400" baseline="-2500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lang="en-US" sz="240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= 1/2</a:t>
            </a:r>
            <a:r>
              <a:rPr lang="en-US" sz="2400">
                <a:solidFill>
                  <a:prstClr val="black"/>
                </a:solidFill>
                <a:ea typeface="+mn-ea"/>
              </a:rPr>
              <a:t>, &lt;</a:t>
            </a:r>
            <a:r>
              <a:rPr lang="en-US" sz="2400" i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k</a:t>
            </a:r>
            <a:r>
              <a:rPr lang="en-US" sz="2400">
                <a:solidFill>
                  <a:prstClr val="black"/>
                </a:solidFill>
                <a:ea typeface="+mn-ea"/>
              </a:rPr>
              <a:t>&gt; </a:t>
            </a:r>
            <a:r>
              <a:rPr lang="en-US" sz="240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= 1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5711541" y="2542326"/>
            <a:ext cx="0" cy="34925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5671857" y="2891577"/>
            <a:ext cx="92075" cy="767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5743291" y="3460430"/>
            <a:ext cx="0" cy="34925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5697255" y="3772640"/>
            <a:ext cx="92075" cy="767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ight Arrow 38"/>
          <p:cNvSpPr/>
          <p:nvPr/>
        </p:nvSpPr>
        <p:spPr>
          <a:xfrm rot="19886116">
            <a:off x="2973890" y="2762252"/>
            <a:ext cx="874712" cy="191823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300" name="TextBox 39"/>
          <p:cNvSpPr txBox="1">
            <a:spLocks noChangeArrowheads="1"/>
          </p:cNvSpPr>
          <p:nvPr/>
        </p:nvSpPr>
        <p:spPr bwMode="auto">
          <a:xfrm>
            <a:off x="300038" y="1571627"/>
            <a:ext cx="28835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solidFill>
                  <a:srgbClr val="1F497D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</a:t>
            </a:r>
            <a:r>
              <a:rPr lang="en-US" dirty="0">
                <a:solidFill>
                  <a:prstClr val="black"/>
                </a:solidFill>
                <a:ea typeface="+mn-ea"/>
              </a:rPr>
              <a:t>: number of nodes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solidFill>
                  <a:srgbClr val="C0504D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lang="en-US" dirty="0">
                <a:solidFill>
                  <a:prstClr val="black"/>
                </a:solidFill>
                <a:ea typeface="+mn-ea"/>
              </a:rPr>
              <a:t>: number of </a:t>
            </a:r>
            <a:r>
              <a:rPr lang="en-US" dirty="0">
                <a:solidFill>
                  <a:srgbClr val="FF0000"/>
                </a:solidFill>
                <a:ea typeface="+mn-ea"/>
              </a:rPr>
              <a:t>open branches</a:t>
            </a:r>
          </a:p>
        </p:txBody>
      </p:sp>
      <p:sp>
        <p:nvSpPr>
          <p:cNvPr id="12301" name="Rectangle 40"/>
          <p:cNvSpPr>
            <a:spLocks noChangeArrowheads="1"/>
          </p:cNvSpPr>
          <p:nvPr/>
        </p:nvSpPr>
        <p:spPr bwMode="auto">
          <a:xfrm>
            <a:off x="5992529" y="2738117"/>
            <a:ext cx="6091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k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= 0</a:t>
            </a:r>
          </a:p>
        </p:txBody>
      </p:sp>
      <p:sp>
        <p:nvSpPr>
          <p:cNvPr id="12302" name="Rectangle 41"/>
          <p:cNvSpPr>
            <a:spLocks noChangeArrowheads="1"/>
          </p:cNvSpPr>
          <p:nvPr/>
        </p:nvSpPr>
        <p:spPr bwMode="auto">
          <a:xfrm>
            <a:off x="6038567" y="3635055"/>
            <a:ext cx="5514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i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k</a:t>
            </a:r>
            <a:r>
              <a:rPr lang="en-US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=2</a:t>
            </a:r>
          </a:p>
        </p:txBody>
      </p:sp>
      <p:sp>
        <p:nvSpPr>
          <p:cNvPr id="12303" name="Rectangle 1"/>
          <p:cNvSpPr>
            <a:spLocks noChangeArrowheads="1"/>
          </p:cNvSpPr>
          <p:nvPr/>
        </p:nvSpPr>
        <p:spPr bwMode="auto">
          <a:xfrm>
            <a:off x="4141274" y="2435756"/>
            <a:ext cx="9809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solidFill>
                  <a:srgbClr val="1F497D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 = S+</a:t>
            </a:r>
            <a:r>
              <a:rPr lang="en-US" dirty="0">
                <a:solidFill>
                  <a:srgbClr val="1F497D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= 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-1</a:t>
            </a:r>
            <a:endParaRPr lang="en-US" dirty="0">
              <a:solidFill>
                <a:srgbClr val="FF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304" name="Rectangle 15"/>
          <p:cNvSpPr>
            <a:spLocks noChangeArrowheads="1"/>
          </p:cNvSpPr>
          <p:nvPr/>
        </p:nvSpPr>
        <p:spPr bwMode="auto">
          <a:xfrm>
            <a:off x="4141274" y="3406776"/>
            <a:ext cx="9765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solidFill>
                  <a:srgbClr val="1F497D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 = S+</a:t>
            </a:r>
            <a:r>
              <a:rPr lang="en-US" dirty="0">
                <a:solidFill>
                  <a:srgbClr val="1F497D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= 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+1</a:t>
            </a:r>
            <a:endParaRPr lang="en-US" dirty="0">
              <a:solidFill>
                <a:srgbClr val="FF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Right Arrow 17"/>
          <p:cNvSpPr/>
          <p:nvPr/>
        </p:nvSpPr>
        <p:spPr>
          <a:xfrm rot="1471813">
            <a:off x="3037390" y="3446198"/>
            <a:ext cx="874712" cy="1905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306" name="TextBox 3"/>
          <p:cNvSpPr txBox="1">
            <a:spLocks noChangeArrowheads="1"/>
          </p:cNvSpPr>
          <p:nvPr/>
        </p:nvSpPr>
        <p:spPr bwMode="auto">
          <a:xfrm>
            <a:off x="2829427" y="2461948"/>
            <a:ext cx="1676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/>
                </a:solidFill>
                <a:ea typeface="+mn-ea"/>
              </a:rPr>
              <a:t>½ chance</a:t>
            </a:r>
          </a:p>
        </p:txBody>
      </p:sp>
      <p:sp>
        <p:nvSpPr>
          <p:cNvPr id="12307" name="TextBox 19"/>
          <p:cNvSpPr txBox="1">
            <a:spLocks noChangeArrowheads="1"/>
          </p:cNvSpPr>
          <p:nvPr/>
        </p:nvSpPr>
        <p:spPr bwMode="auto">
          <a:xfrm>
            <a:off x="2829427" y="3541448"/>
            <a:ext cx="1676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/>
                </a:solidFill>
                <a:ea typeface="+mn-ea"/>
              </a:rPr>
              <a:t>½ chance</a:t>
            </a:r>
          </a:p>
        </p:txBody>
      </p:sp>
      <p:sp>
        <p:nvSpPr>
          <p:cNvPr id="25" name="Oval 24"/>
          <p:cNvSpPr/>
          <p:nvPr/>
        </p:nvSpPr>
        <p:spPr>
          <a:xfrm>
            <a:off x="1656907" y="2915967"/>
            <a:ext cx="92075" cy="767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5672827" y="2515869"/>
            <a:ext cx="92075" cy="767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708038" y="3427616"/>
            <a:ext cx="92075" cy="767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1381629" y="3376857"/>
            <a:ext cx="7053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solidFill>
                  <a:srgbClr val="1F497D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 = </a:t>
            </a:r>
            <a:r>
              <a:rPr lang="en-US" dirty="0">
                <a:solidFill>
                  <a:srgbClr val="1F497D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= 1</a:t>
            </a:r>
            <a:endParaRPr lang="en-US" dirty="0">
              <a:solidFill>
                <a:srgbClr val="FF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5966858" y="2467778"/>
            <a:ext cx="119469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i="1" dirty="0">
                <a:solidFill>
                  <a:srgbClr val="1F497D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 = </a:t>
            </a:r>
            <a:r>
              <a:rPr lang="en-US" sz="1600" dirty="0">
                <a:solidFill>
                  <a:srgbClr val="1F497D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2, </a:t>
            </a:r>
            <a:r>
              <a:rPr lang="en-US" sz="1600" i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lang="en-US" sz="16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= 0</a:t>
            </a:r>
            <a:endParaRPr lang="en-US" sz="1600" dirty="0">
              <a:solidFill>
                <a:srgbClr val="FF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4" name="Rectangle 1"/>
          <p:cNvSpPr>
            <a:spLocks noChangeArrowheads="1"/>
          </p:cNvSpPr>
          <p:nvPr/>
        </p:nvSpPr>
        <p:spPr bwMode="auto">
          <a:xfrm>
            <a:off x="6038568" y="3342343"/>
            <a:ext cx="119469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i="1" dirty="0">
                <a:solidFill>
                  <a:srgbClr val="1F497D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 = </a:t>
            </a:r>
            <a:r>
              <a:rPr lang="en-US" sz="1600" dirty="0">
                <a:solidFill>
                  <a:srgbClr val="1F497D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2, </a:t>
            </a:r>
            <a:r>
              <a:rPr lang="en-US" sz="1600" i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lang="en-US" sz="16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= 2</a:t>
            </a:r>
            <a:endParaRPr lang="en-US" sz="1600" dirty="0">
              <a:solidFill>
                <a:srgbClr val="FF0000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1066800" y="4028237"/>
            <a:ext cx="0" cy="9617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1066800" y="4981136"/>
            <a:ext cx="4876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5" name="TextBox 4"/>
          <p:cNvSpPr txBox="1">
            <a:spLocks noChangeArrowheads="1"/>
          </p:cNvSpPr>
          <p:nvPr/>
        </p:nvSpPr>
        <p:spPr bwMode="auto">
          <a:xfrm>
            <a:off x="5743291" y="4381502"/>
            <a:ext cx="29435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lang="en-US" dirty="0">
                <a:solidFill>
                  <a:prstClr val="black"/>
                </a:solidFill>
                <a:ea typeface="+mn-ea"/>
              </a:rPr>
              <a:t> &gt;0, Branching process stops when 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lang="en-US" dirty="0">
                <a:solidFill>
                  <a:srgbClr val="FF0000"/>
                </a:solidFill>
                <a:ea typeface="+mn-ea"/>
              </a:rPr>
              <a:t> </a:t>
            </a:r>
            <a:r>
              <a:rPr lang="en-US" dirty="0">
                <a:solidFill>
                  <a:prstClr val="black"/>
                </a:solidFill>
                <a:ea typeface="+mn-ea"/>
              </a:rPr>
              <a:t>= 0</a:t>
            </a:r>
          </a:p>
        </p:txBody>
      </p:sp>
      <p:cxnSp>
        <p:nvCxnSpPr>
          <p:cNvPr id="15" name="Elbow Connector 14"/>
          <p:cNvCxnSpPr/>
          <p:nvPr/>
        </p:nvCxnSpPr>
        <p:spPr>
          <a:xfrm flipV="1">
            <a:off x="1143003" y="4560837"/>
            <a:ext cx="1115219" cy="26930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/>
          <p:nvPr/>
        </p:nvCxnSpPr>
        <p:spPr>
          <a:xfrm flipV="1">
            <a:off x="1748852" y="4284697"/>
            <a:ext cx="1115219" cy="26930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/>
          <p:nvPr/>
        </p:nvCxnSpPr>
        <p:spPr>
          <a:xfrm>
            <a:off x="2382090" y="4284150"/>
            <a:ext cx="1156638" cy="227323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/>
          <p:nvPr/>
        </p:nvCxnSpPr>
        <p:spPr>
          <a:xfrm>
            <a:off x="2984636" y="4510829"/>
            <a:ext cx="1156638" cy="227323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/>
          <p:cNvCxnSpPr/>
          <p:nvPr/>
        </p:nvCxnSpPr>
        <p:spPr>
          <a:xfrm>
            <a:off x="3588441" y="4740389"/>
            <a:ext cx="1156638" cy="227323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 rot="16200000">
            <a:off x="450415" y="4433252"/>
            <a:ext cx="382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endParaRPr lang="en-US" b="1" dirty="0">
              <a:solidFill>
                <a:srgbClr val="FF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516521" y="5016500"/>
            <a:ext cx="344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b="1" i="1" dirty="0">
                <a:solidFill>
                  <a:srgbClr val="1F497D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</a:t>
            </a:r>
            <a:endParaRPr lang="en-US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005950" y="5016500"/>
            <a:ext cx="785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Dead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ACE4DE-63A2-4EDB-B108-50180319ECC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41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 flipV="1">
            <a:off x="2722562" y="1653655"/>
            <a:ext cx="196850" cy="45508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 flipV="1">
            <a:off x="2951162" y="1624551"/>
            <a:ext cx="249238" cy="4841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TextBox 24"/>
          <p:cNvSpPr txBox="1">
            <a:spLocks noChangeArrowheads="1"/>
          </p:cNvSpPr>
          <p:nvPr/>
        </p:nvSpPr>
        <p:spPr bwMode="auto">
          <a:xfrm>
            <a:off x="282390" y="4356294"/>
            <a:ext cx="57626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ea typeface="+mn-ea"/>
              </a:rPr>
              <a:t>Question</a:t>
            </a:r>
            <a:r>
              <a:rPr lang="en-US" dirty="0">
                <a:solidFill>
                  <a:prstClr val="black"/>
                </a:solidFill>
                <a:ea typeface="+mn-ea"/>
              </a:rPr>
              <a:t>: what is the probability that </a:t>
            </a:r>
            <a:r>
              <a:rPr lang="en-US" i="1" dirty="0">
                <a:solidFill>
                  <a:srgbClr val="FF0000"/>
                </a:solidFill>
                <a:ea typeface="+mn-ea"/>
              </a:rPr>
              <a:t>X</a:t>
            </a:r>
            <a:r>
              <a:rPr lang="en-US" dirty="0">
                <a:solidFill>
                  <a:prstClr val="black"/>
                </a:solidFill>
                <a:ea typeface="+mn-ea"/>
              </a:rPr>
              <a:t> = 0 after </a:t>
            </a:r>
            <a:r>
              <a:rPr lang="en-US" i="1" dirty="0">
                <a:solidFill>
                  <a:srgbClr val="1F497D"/>
                </a:solidFill>
                <a:ea typeface="+mn-ea"/>
              </a:rPr>
              <a:t>S</a:t>
            </a:r>
            <a:r>
              <a:rPr lang="en-US" dirty="0">
                <a:solidFill>
                  <a:prstClr val="black"/>
                </a:solidFill>
                <a:ea typeface="+mn-ea"/>
              </a:rPr>
              <a:t> steps?</a:t>
            </a:r>
          </a:p>
        </p:txBody>
      </p:sp>
      <p:sp>
        <p:nvSpPr>
          <p:cNvPr id="5" name="TextBox 30"/>
          <p:cNvSpPr txBox="1">
            <a:spLocks noChangeArrowheads="1"/>
          </p:cNvSpPr>
          <p:nvPr/>
        </p:nvSpPr>
        <p:spPr bwMode="auto">
          <a:xfrm>
            <a:off x="355271" y="4624568"/>
            <a:ext cx="5762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ea typeface="+mn-ea"/>
              </a:rPr>
              <a:t>First return probability  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~ 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</a:t>
            </a:r>
            <a:r>
              <a:rPr lang="en-US" sz="2400" b="1" baseline="300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-3/2</a:t>
            </a:r>
            <a:endParaRPr lang="en-US" sz="2400" baseline="30000" dirty="0">
              <a:solidFill>
                <a:srgbClr val="FF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381003" y="5343261"/>
            <a:ext cx="380745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M. Ding, W. Yang, </a:t>
            </a:r>
            <a:r>
              <a:rPr lang="en-US" sz="1400" i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Phys. Rev. E.</a:t>
            </a: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4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52</a:t>
            </a: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, 207-213 (1995)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091451" y="850388"/>
            <a:ext cx="0" cy="34925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046165" y="799053"/>
            <a:ext cx="92075" cy="767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>
            <a:endCxn id="12" idx="3"/>
          </p:cNvCxnSpPr>
          <p:nvPr/>
        </p:nvCxnSpPr>
        <p:spPr>
          <a:xfrm flipV="1">
            <a:off x="1884362" y="1169469"/>
            <a:ext cx="196850" cy="45508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2112962" y="1140364"/>
            <a:ext cx="249238" cy="4841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112962" y="791114"/>
            <a:ext cx="0" cy="34925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066928" y="1103323"/>
            <a:ext cx="92075" cy="767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077709" y="758299"/>
            <a:ext cx="92075" cy="767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4" name="Straight Connector 13"/>
          <p:cNvCxnSpPr>
            <a:endCxn id="17" idx="3"/>
          </p:cNvCxnSpPr>
          <p:nvPr/>
        </p:nvCxnSpPr>
        <p:spPr>
          <a:xfrm flipV="1">
            <a:off x="2951162" y="1169469"/>
            <a:ext cx="196850" cy="45508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3179762" y="1140364"/>
            <a:ext cx="249238" cy="4841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179762" y="791114"/>
            <a:ext cx="0" cy="34925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133726" y="1103323"/>
            <a:ext cx="92075" cy="767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3144509" y="758299"/>
            <a:ext cx="92075" cy="767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Box 5"/>
          <p:cNvSpPr txBox="1">
            <a:spLocks noChangeArrowheads="1"/>
          </p:cNvSpPr>
          <p:nvPr/>
        </p:nvSpPr>
        <p:spPr bwMode="auto">
          <a:xfrm>
            <a:off x="282390" y="4061491"/>
            <a:ext cx="96877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ea typeface="+mn-ea"/>
              </a:rPr>
              <a:t>Equivalent to </a:t>
            </a:r>
            <a:r>
              <a:rPr lang="en-US" b="1" dirty="0">
                <a:solidFill>
                  <a:prstClr val="black"/>
                </a:solidFill>
                <a:ea typeface="+mn-ea"/>
              </a:rPr>
              <a:t>1D random walk model</a:t>
            </a:r>
            <a:r>
              <a:rPr lang="en-US" dirty="0">
                <a:solidFill>
                  <a:prstClr val="black"/>
                </a:solidFill>
                <a:ea typeface="+mn-ea"/>
              </a:rPr>
              <a:t>, where </a:t>
            </a:r>
            <a:r>
              <a:rPr lang="en-US" i="1" dirty="0">
                <a:solidFill>
                  <a:srgbClr val="FF0000"/>
                </a:solidFill>
                <a:ea typeface="+mn-ea"/>
              </a:rPr>
              <a:t>X</a:t>
            </a:r>
            <a:r>
              <a:rPr lang="en-US" dirty="0">
                <a:solidFill>
                  <a:prstClr val="black"/>
                </a:solidFill>
                <a:ea typeface="+mn-ea"/>
              </a:rPr>
              <a:t> and </a:t>
            </a:r>
            <a:r>
              <a:rPr lang="en-US" i="1" dirty="0">
                <a:solidFill>
                  <a:srgbClr val="1F497D"/>
                </a:solidFill>
                <a:ea typeface="+mn-ea"/>
              </a:rPr>
              <a:t>S</a:t>
            </a:r>
            <a:r>
              <a:rPr lang="en-US" dirty="0">
                <a:solidFill>
                  <a:prstClr val="black"/>
                </a:solidFill>
                <a:ea typeface="+mn-ea"/>
              </a:rPr>
              <a:t> are the position and time , respectively.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762000" y="2640551"/>
            <a:ext cx="0" cy="9617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762000" y="3580025"/>
            <a:ext cx="5486400" cy="134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3" name="Group 31"/>
          <p:cNvGrpSpPr/>
          <p:nvPr/>
        </p:nvGrpSpPr>
        <p:grpSpPr>
          <a:xfrm>
            <a:off x="838202" y="2896466"/>
            <a:ext cx="5305425" cy="683561"/>
            <a:chOff x="762000" y="2821696"/>
            <a:chExt cx="3602079" cy="820273"/>
          </a:xfrm>
        </p:grpSpPr>
        <p:cxnSp>
          <p:nvCxnSpPr>
            <p:cNvPr id="25" name="Elbow Connector 24"/>
            <p:cNvCxnSpPr/>
            <p:nvPr/>
          </p:nvCxnSpPr>
          <p:spPr>
            <a:xfrm>
              <a:off x="2603636" y="3093711"/>
              <a:ext cx="1156638" cy="272788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30"/>
            <p:cNvGrpSpPr/>
            <p:nvPr/>
          </p:nvGrpSpPr>
          <p:grpSpPr>
            <a:xfrm>
              <a:off x="762000" y="2821696"/>
              <a:ext cx="3602079" cy="820273"/>
              <a:chOff x="762000" y="2821696"/>
              <a:chExt cx="3602079" cy="820273"/>
            </a:xfrm>
          </p:grpSpPr>
          <p:cxnSp>
            <p:nvCxnSpPr>
              <p:cNvPr id="22" name="Elbow Connector 21"/>
              <p:cNvCxnSpPr/>
              <p:nvPr/>
            </p:nvCxnSpPr>
            <p:spPr>
              <a:xfrm flipV="1">
                <a:off x="762000" y="3153720"/>
                <a:ext cx="1115219" cy="323165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Elbow Connector 22"/>
              <p:cNvCxnSpPr/>
              <p:nvPr/>
            </p:nvCxnSpPr>
            <p:spPr>
              <a:xfrm flipV="1">
                <a:off x="1367849" y="2822352"/>
                <a:ext cx="1115219" cy="323165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Elbow Connector 23"/>
              <p:cNvCxnSpPr/>
              <p:nvPr/>
            </p:nvCxnSpPr>
            <p:spPr>
              <a:xfrm>
                <a:off x="2001090" y="2821696"/>
                <a:ext cx="1156638" cy="272788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Elbow Connector 25"/>
              <p:cNvCxnSpPr/>
              <p:nvPr/>
            </p:nvCxnSpPr>
            <p:spPr>
              <a:xfrm>
                <a:off x="3207441" y="3369181"/>
                <a:ext cx="1156638" cy="272788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7" name="Rectangle 26"/>
          <p:cNvSpPr/>
          <p:nvPr/>
        </p:nvSpPr>
        <p:spPr>
          <a:xfrm rot="16200000">
            <a:off x="145615" y="3389516"/>
            <a:ext cx="382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endParaRPr lang="en-US" b="1" dirty="0">
              <a:solidFill>
                <a:srgbClr val="FF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923381" y="3641836"/>
            <a:ext cx="344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b="1" i="1" dirty="0">
                <a:solidFill>
                  <a:srgbClr val="1F497D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</a:t>
            </a:r>
            <a:endParaRPr lang="en-US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59867" y="3617630"/>
            <a:ext cx="785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Dead</a:t>
            </a:r>
          </a:p>
        </p:txBody>
      </p:sp>
      <p:sp>
        <p:nvSpPr>
          <p:cNvPr id="35" name="Oval 34"/>
          <p:cNvSpPr/>
          <p:nvPr/>
        </p:nvSpPr>
        <p:spPr>
          <a:xfrm>
            <a:off x="2911260" y="1585047"/>
            <a:ext cx="92075" cy="767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3560762" y="1630910"/>
            <a:ext cx="196850" cy="45508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3789362" y="1601805"/>
            <a:ext cx="249238" cy="4841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43" idx="3"/>
          </p:cNvCxnSpPr>
          <p:nvPr/>
        </p:nvCxnSpPr>
        <p:spPr>
          <a:xfrm flipV="1">
            <a:off x="3789362" y="1146721"/>
            <a:ext cx="196850" cy="45508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 flipV="1">
            <a:off x="4017962" y="1117617"/>
            <a:ext cx="249238" cy="4841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4017962" y="768367"/>
            <a:ext cx="0" cy="34925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3971928" y="1080577"/>
            <a:ext cx="92075" cy="767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3982709" y="735553"/>
            <a:ext cx="92075" cy="767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3749460" y="1562300"/>
            <a:ext cx="92075" cy="767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4225450" y="1562200"/>
            <a:ext cx="92075" cy="767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flipV="1">
            <a:off x="4577240" y="1630910"/>
            <a:ext cx="196850" cy="45508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 flipV="1">
            <a:off x="4805840" y="1601805"/>
            <a:ext cx="249238" cy="4841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endCxn id="52" idx="3"/>
          </p:cNvCxnSpPr>
          <p:nvPr/>
        </p:nvCxnSpPr>
        <p:spPr>
          <a:xfrm flipV="1">
            <a:off x="4805840" y="1146721"/>
            <a:ext cx="196850" cy="45508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 flipV="1">
            <a:off x="5034440" y="1117617"/>
            <a:ext cx="249238" cy="4841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5034440" y="768367"/>
            <a:ext cx="0" cy="34925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4988406" y="1080577"/>
            <a:ext cx="92075" cy="767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4999187" y="735553"/>
            <a:ext cx="92075" cy="767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4765938" y="1562300"/>
            <a:ext cx="92075" cy="767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5241928" y="1562200"/>
            <a:ext cx="92075" cy="767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4544253" y="2049261"/>
            <a:ext cx="92075" cy="767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 flipV="1">
            <a:off x="5567840" y="1630910"/>
            <a:ext cx="196850" cy="45508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 flipV="1">
            <a:off x="5796440" y="1601805"/>
            <a:ext cx="249238" cy="4841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endCxn id="62" idx="3"/>
          </p:cNvCxnSpPr>
          <p:nvPr/>
        </p:nvCxnSpPr>
        <p:spPr>
          <a:xfrm flipV="1">
            <a:off x="5796440" y="1146721"/>
            <a:ext cx="196850" cy="45508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 flipV="1">
            <a:off x="6025040" y="1117617"/>
            <a:ext cx="249238" cy="4841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6025040" y="768367"/>
            <a:ext cx="0" cy="34925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5979006" y="1080577"/>
            <a:ext cx="92075" cy="767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5989786" y="735553"/>
            <a:ext cx="92075" cy="767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5756538" y="1562300"/>
            <a:ext cx="92075" cy="767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6232528" y="1562200"/>
            <a:ext cx="92075" cy="767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5508468" y="2081527"/>
            <a:ext cx="92075" cy="767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5998978" y="2055823"/>
            <a:ext cx="92075" cy="767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>
            <a:off x="1640775" y="812282"/>
            <a:ext cx="0" cy="2084184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2590800" y="735552"/>
            <a:ext cx="0" cy="2084184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3505200" y="735552"/>
            <a:ext cx="0" cy="2084184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4419600" y="746867"/>
            <a:ext cx="0" cy="2084184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5410200" y="799052"/>
            <a:ext cx="0" cy="2084184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ACE4DE-63A2-4EDB-B108-50180319ECC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71" name="Title 1"/>
          <p:cNvSpPr txBox="1">
            <a:spLocks/>
          </p:cNvSpPr>
          <p:nvPr/>
        </p:nvSpPr>
        <p:spPr>
          <a:xfrm>
            <a:off x="-152400" y="203967"/>
            <a:ext cx="9144000" cy="3505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cap="all" dirty="0">
                <a:solidFill>
                  <a:srgbClr val="FF0000"/>
                </a:solidFill>
                <a:ea typeface="Helvetica" pitchFamily="34" charset="0"/>
              </a:rPr>
              <a:t>Explanation of the 3/2 Universality</a:t>
            </a:r>
          </a:p>
        </p:txBody>
      </p:sp>
    </p:spTree>
    <p:extLst>
      <p:ext uri="{BB962C8B-B14F-4D97-AF65-F5344CB8AC3E}">
        <p14:creationId xmlns:p14="http://schemas.microsoft.com/office/powerpoint/2010/main" val="842693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Connector 49"/>
          <p:cNvCxnSpPr>
            <a:cxnSpLocks noChangeShapeType="1"/>
          </p:cNvCxnSpPr>
          <p:nvPr/>
        </p:nvCxnSpPr>
        <p:spPr bwMode="auto">
          <a:xfrm>
            <a:off x="3101975" y="1667513"/>
            <a:ext cx="342900" cy="238125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sysDash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</p:cxnSp>
      <p:cxnSp>
        <p:nvCxnSpPr>
          <p:cNvPr id="51" name="Straight Connector 50"/>
          <p:cNvCxnSpPr>
            <a:cxnSpLocks noChangeShapeType="1"/>
          </p:cNvCxnSpPr>
          <p:nvPr/>
        </p:nvCxnSpPr>
        <p:spPr bwMode="auto">
          <a:xfrm flipH="1">
            <a:off x="3430588" y="1477013"/>
            <a:ext cx="100012" cy="428625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sysDash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</p:cxnSp>
      <p:cxnSp>
        <p:nvCxnSpPr>
          <p:cNvPr id="54" name="Straight Connector 53"/>
          <p:cNvCxnSpPr>
            <a:cxnSpLocks noChangeShapeType="1"/>
          </p:cNvCxnSpPr>
          <p:nvPr/>
        </p:nvCxnSpPr>
        <p:spPr bwMode="auto">
          <a:xfrm flipH="1">
            <a:off x="3444880" y="1667513"/>
            <a:ext cx="441325" cy="238125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sysDash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</p:cxnSp>
      <p:cxnSp>
        <p:nvCxnSpPr>
          <p:cNvPr id="42" name="Straight Connector 41"/>
          <p:cNvCxnSpPr>
            <a:cxnSpLocks noChangeShapeType="1"/>
          </p:cNvCxnSpPr>
          <p:nvPr/>
        </p:nvCxnSpPr>
        <p:spPr bwMode="auto">
          <a:xfrm flipH="1">
            <a:off x="6080131" y="1545803"/>
            <a:ext cx="100013" cy="428625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sysDash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</p:cxnSp>
      <p:cxnSp>
        <p:nvCxnSpPr>
          <p:cNvPr id="43" name="Straight Connector 42"/>
          <p:cNvCxnSpPr>
            <a:cxnSpLocks noChangeShapeType="1"/>
          </p:cNvCxnSpPr>
          <p:nvPr/>
        </p:nvCxnSpPr>
        <p:spPr bwMode="auto">
          <a:xfrm flipH="1">
            <a:off x="6129347" y="1842135"/>
            <a:ext cx="560387" cy="119063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sysDash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</p:cxnSp>
      <p:cxnSp>
        <p:nvCxnSpPr>
          <p:cNvPr id="29" name="Straight Connector 28"/>
          <p:cNvCxnSpPr>
            <a:cxnSpLocks noChangeShapeType="1"/>
          </p:cNvCxnSpPr>
          <p:nvPr/>
        </p:nvCxnSpPr>
        <p:spPr bwMode="auto">
          <a:xfrm>
            <a:off x="5294313" y="1723073"/>
            <a:ext cx="342900" cy="238125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sysDash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</p:cxnSp>
      <p:cxnSp>
        <p:nvCxnSpPr>
          <p:cNvPr id="38" name="Straight Connector 37"/>
          <p:cNvCxnSpPr>
            <a:cxnSpLocks noChangeShapeType="1"/>
          </p:cNvCxnSpPr>
          <p:nvPr/>
        </p:nvCxnSpPr>
        <p:spPr bwMode="auto">
          <a:xfrm flipH="1">
            <a:off x="5637213" y="1532573"/>
            <a:ext cx="100012" cy="428625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sysDash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</p:cxn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5622925" y="1961198"/>
            <a:ext cx="228600" cy="30162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oval" w="med" len="med"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</p:cxn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 flipH="1">
            <a:off x="5851525" y="1961198"/>
            <a:ext cx="228600" cy="30162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oval" w="med" len="med"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13323" name="Title 1"/>
          <p:cNvSpPr>
            <a:spLocks noGrp="1"/>
          </p:cNvSpPr>
          <p:nvPr>
            <p:ph type="title"/>
          </p:nvPr>
        </p:nvSpPr>
        <p:spPr>
          <a:xfrm>
            <a:off x="0" y="421640"/>
            <a:ext cx="9144000" cy="350573"/>
          </a:xfrm>
        </p:spPr>
        <p:txBody>
          <a:bodyPr>
            <a:noAutofit/>
          </a:bodyPr>
          <a:lstStyle/>
          <a:p>
            <a:pPr eaLnBrk="1" hangingPunct="1"/>
            <a:r>
              <a:rPr lang="en-US" sz="1800" b="1" cap="all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Size Distribution of Branching Process (Cavity Method)</a:t>
            </a:r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5851525" y="2262823"/>
            <a:ext cx="0" cy="349250"/>
          </a:xfrm>
          <a:prstGeom prst="line">
            <a:avLst/>
          </a:prstGeom>
          <a:noFill/>
          <a:ln w="38100">
            <a:solidFill>
              <a:srgbClr val="9BBB59"/>
            </a:solidFill>
            <a:round/>
            <a:headEnd type="oval" w="med" len="med"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</p:cxnSp>
      <p:cxnSp>
        <p:nvCxnSpPr>
          <p:cNvPr id="19" name="Straight Connector 18"/>
          <p:cNvCxnSpPr>
            <a:cxnSpLocks noChangeShapeType="1"/>
          </p:cNvCxnSpPr>
          <p:nvPr/>
        </p:nvCxnSpPr>
        <p:spPr bwMode="auto">
          <a:xfrm>
            <a:off x="3429000" y="1901667"/>
            <a:ext cx="0" cy="361156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oval" w="med" len="med"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</p:cxnSp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>
            <a:off x="3429000" y="2262823"/>
            <a:ext cx="0" cy="349250"/>
          </a:xfrm>
          <a:prstGeom prst="line">
            <a:avLst/>
          </a:prstGeom>
          <a:noFill/>
          <a:ln w="38100">
            <a:solidFill>
              <a:srgbClr val="9BBB59"/>
            </a:solidFill>
            <a:round/>
            <a:headEnd type="oval" w="med" len="med"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</p:cxnSp>
      <p:cxnSp>
        <p:nvCxnSpPr>
          <p:cNvPr id="22" name="Straight Connector 21"/>
          <p:cNvCxnSpPr>
            <a:cxnSpLocks noChangeShapeType="1"/>
          </p:cNvCxnSpPr>
          <p:nvPr/>
        </p:nvCxnSpPr>
        <p:spPr bwMode="auto">
          <a:xfrm>
            <a:off x="449263" y="1961198"/>
            <a:ext cx="228600" cy="301625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sysDash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</p:cxnSp>
      <p:cxnSp>
        <p:nvCxnSpPr>
          <p:cNvPr id="23" name="Straight Connector 22"/>
          <p:cNvCxnSpPr>
            <a:cxnSpLocks noChangeShapeType="1"/>
          </p:cNvCxnSpPr>
          <p:nvPr/>
        </p:nvCxnSpPr>
        <p:spPr bwMode="auto">
          <a:xfrm flipH="1">
            <a:off x="677863" y="1961198"/>
            <a:ext cx="228600" cy="301625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sysDash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</p:cxnSp>
      <p:cxnSp>
        <p:nvCxnSpPr>
          <p:cNvPr id="25" name="Straight Connector 24"/>
          <p:cNvCxnSpPr>
            <a:cxnSpLocks noChangeShapeType="1"/>
          </p:cNvCxnSpPr>
          <p:nvPr/>
        </p:nvCxnSpPr>
        <p:spPr bwMode="auto">
          <a:xfrm>
            <a:off x="231775" y="2187420"/>
            <a:ext cx="446088" cy="75406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sysDash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</p:cxnSp>
      <p:cxnSp>
        <p:nvCxnSpPr>
          <p:cNvPr id="26" name="Straight Connector 25"/>
          <p:cNvCxnSpPr>
            <a:cxnSpLocks noChangeShapeType="1"/>
          </p:cNvCxnSpPr>
          <p:nvPr/>
        </p:nvCxnSpPr>
        <p:spPr bwMode="auto">
          <a:xfrm flipH="1">
            <a:off x="677863" y="2112010"/>
            <a:ext cx="533400" cy="150813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sysDash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</p:cxnSp>
      <p:cxnSp>
        <p:nvCxnSpPr>
          <p:cNvPr id="24" name="Straight Connector 23"/>
          <p:cNvCxnSpPr>
            <a:cxnSpLocks noChangeShapeType="1"/>
          </p:cNvCxnSpPr>
          <p:nvPr/>
        </p:nvCxnSpPr>
        <p:spPr bwMode="auto">
          <a:xfrm>
            <a:off x="677863" y="2262823"/>
            <a:ext cx="0" cy="349250"/>
          </a:xfrm>
          <a:prstGeom prst="line">
            <a:avLst/>
          </a:prstGeom>
          <a:noFill/>
          <a:ln w="38100">
            <a:solidFill>
              <a:srgbClr val="9BBB59"/>
            </a:solidFill>
            <a:round/>
            <a:headEnd type="oval" w="med" len="med"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13332" name="Rectangle 45"/>
          <p:cNvSpPr>
            <a:spLocks noChangeArrowheads="1"/>
          </p:cNvSpPr>
          <p:nvPr/>
        </p:nvSpPr>
        <p:spPr bwMode="auto">
          <a:xfrm>
            <a:off x="5164140" y="1416156"/>
            <a:ext cx="3862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en-US" i="1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S</a:t>
            </a:r>
            <a:r>
              <a:rPr lang="en-US" baseline="-25000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1</a:t>
            </a:r>
            <a:endParaRPr lang="en-US">
              <a:solidFill>
                <a:prstClr val="black"/>
              </a:solidFill>
              <a:latin typeface="Calibri" charset="0"/>
              <a:ea typeface="Arial" charset="0"/>
              <a:cs typeface="Arial" charset="0"/>
            </a:endParaRPr>
          </a:p>
        </p:txBody>
      </p:sp>
      <p:sp>
        <p:nvSpPr>
          <p:cNvPr id="13333" name="Rectangle 46"/>
          <p:cNvSpPr>
            <a:spLocks noChangeArrowheads="1"/>
          </p:cNvSpPr>
          <p:nvPr/>
        </p:nvSpPr>
        <p:spPr bwMode="auto">
          <a:xfrm>
            <a:off x="6261109" y="1439968"/>
            <a:ext cx="3862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en-US" i="1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S</a:t>
            </a:r>
            <a:r>
              <a:rPr lang="en-US" baseline="-25000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2</a:t>
            </a:r>
            <a:endParaRPr lang="en-US">
              <a:solidFill>
                <a:prstClr val="black"/>
              </a:solidFill>
              <a:latin typeface="Calibri" charset="0"/>
              <a:ea typeface="Arial" charset="0"/>
              <a:cs typeface="Arial" charset="0"/>
            </a:endParaRPr>
          </a:p>
        </p:txBody>
      </p:sp>
      <p:sp>
        <p:nvSpPr>
          <p:cNvPr id="13334" name="Rectangle 51"/>
          <p:cNvSpPr>
            <a:spLocks noChangeArrowheads="1"/>
          </p:cNvSpPr>
          <p:nvPr/>
        </p:nvSpPr>
        <p:spPr bwMode="auto">
          <a:xfrm>
            <a:off x="2971809" y="1359271"/>
            <a:ext cx="3862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en-US" i="1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S</a:t>
            </a:r>
            <a:r>
              <a:rPr lang="en-US" baseline="-25000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1</a:t>
            </a:r>
            <a:endParaRPr lang="en-US">
              <a:solidFill>
                <a:prstClr val="black"/>
              </a:solidFill>
              <a:latin typeface="Calibri" charset="0"/>
              <a:ea typeface="Arial" charset="0"/>
              <a:cs typeface="Arial" charset="0"/>
            </a:endParaRPr>
          </a:p>
        </p:txBody>
      </p:sp>
      <p:sp>
        <p:nvSpPr>
          <p:cNvPr id="13335" name="Rectangle 58"/>
          <p:cNvSpPr>
            <a:spLocks noChangeArrowheads="1"/>
          </p:cNvSpPr>
          <p:nvPr/>
        </p:nvSpPr>
        <p:spPr bwMode="auto">
          <a:xfrm>
            <a:off x="2851150" y="2674250"/>
            <a:ext cx="9864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en-US" i="1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S </a:t>
            </a:r>
            <a:r>
              <a:rPr lang="en-US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= 1</a:t>
            </a:r>
            <a:r>
              <a:rPr lang="en-US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+</a:t>
            </a:r>
            <a:r>
              <a:rPr lang="en-US" i="1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S</a:t>
            </a:r>
            <a:r>
              <a:rPr lang="en-US" baseline="-25000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1</a:t>
            </a:r>
            <a:endParaRPr lang="en-US" baseline="-2500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3336" name="Rectangle 59"/>
          <p:cNvSpPr>
            <a:spLocks noChangeArrowheads="1"/>
          </p:cNvSpPr>
          <p:nvPr/>
        </p:nvSpPr>
        <p:spPr bwMode="auto">
          <a:xfrm>
            <a:off x="5370513" y="2674250"/>
            <a:ext cx="12838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en-US" i="1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S </a:t>
            </a:r>
            <a:r>
              <a:rPr lang="en-US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= 1</a:t>
            </a:r>
            <a:r>
              <a:rPr lang="en-US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+</a:t>
            </a:r>
            <a:r>
              <a:rPr lang="en-US" i="1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S</a:t>
            </a:r>
            <a:r>
              <a:rPr lang="en-US" baseline="-25000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1</a:t>
            </a:r>
            <a:r>
              <a:rPr lang="en-US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+</a:t>
            </a:r>
            <a:r>
              <a:rPr lang="en-US" i="1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S</a:t>
            </a:r>
            <a:r>
              <a:rPr lang="en-US" baseline="-25000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2</a:t>
            </a:r>
            <a:endParaRPr lang="en-US" baseline="-2500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61" name="Straight Connector 60"/>
          <p:cNvCxnSpPr>
            <a:cxnSpLocks noChangeShapeType="1"/>
          </p:cNvCxnSpPr>
          <p:nvPr/>
        </p:nvCxnSpPr>
        <p:spPr bwMode="auto">
          <a:xfrm>
            <a:off x="2190750" y="2250917"/>
            <a:ext cx="0" cy="349250"/>
          </a:xfrm>
          <a:prstGeom prst="line">
            <a:avLst/>
          </a:prstGeom>
          <a:noFill/>
          <a:ln w="38100">
            <a:solidFill>
              <a:srgbClr val="9BBB59"/>
            </a:solidFill>
            <a:round/>
            <a:headEnd type="oval" w="med" len="med"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13338" name="Rectangle 61"/>
          <p:cNvSpPr>
            <a:spLocks noChangeArrowheads="1"/>
          </p:cNvSpPr>
          <p:nvPr/>
        </p:nvSpPr>
        <p:spPr bwMode="auto">
          <a:xfrm>
            <a:off x="1771650" y="2661021"/>
            <a:ext cx="6797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en-US" i="1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S </a:t>
            </a:r>
            <a:r>
              <a:rPr lang="en-US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= 1</a:t>
            </a:r>
          </a:p>
        </p:txBody>
      </p:sp>
      <p:sp>
        <p:nvSpPr>
          <p:cNvPr id="64" name="Plus 63"/>
          <p:cNvSpPr>
            <a:spLocks/>
          </p:cNvSpPr>
          <p:nvPr/>
        </p:nvSpPr>
        <p:spPr bwMode="auto">
          <a:xfrm>
            <a:off x="2835284" y="2262826"/>
            <a:ext cx="365125" cy="305594"/>
          </a:xfrm>
          <a:custGeom>
            <a:avLst/>
            <a:gdLst>
              <a:gd name="T0" fmla="*/ 48397 w 365125"/>
              <a:gd name="T1" fmla="*/ 139186 h 366713"/>
              <a:gd name="T2" fmla="*/ 138392 w 365125"/>
              <a:gd name="T3" fmla="*/ 139186 h 366713"/>
              <a:gd name="T4" fmla="*/ 138392 w 365125"/>
              <a:gd name="T5" fmla="*/ 48608 h 366713"/>
              <a:gd name="T6" fmla="*/ 226733 w 365125"/>
              <a:gd name="T7" fmla="*/ 48608 h 366713"/>
              <a:gd name="T8" fmla="*/ 226733 w 365125"/>
              <a:gd name="T9" fmla="*/ 139186 h 366713"/>
              <a:gd name="T10" fmla="*/ 316728 w 365125"/>
              <a:gd name="T11" fmla="*/ 139186 h 366713"/>
              <a:gd name="T12" fmla="*/ 316728 w 365125"/>
              <a:gd name="T13" fmla="*/ 227527 h 366713"/>
              <a:gd name="T14" fmla="*/ 226733 w 365125"/>
              <a:gd name="T15" fmla="*/ 227527 h 366713"/>
              <a:gd name="T16" fmla="*/ 226733 w 365125"/>
              <a:gd name="T17" fmla="*/ 318105 h 366713"/>
              <a:gd name="T18" fmla="*/ 138392 w 365125"/>
              <a:gd name="T19" fmla="*/ 318105 h 366713"/>
              <a:gd name="T20" fmla="*/ 138392 w 365125"/>
              <a:gd name="T21" fmla="*/ 227527 h 366713"/>
              <a:gd name="T22" fmla="*/ 48397 w 365125"/>
              <a:gd name="T23" fmla="*/ 227527 h 366713"/>
              <a:gd name="T24" fmla="*/ 48397 w 365125"/>
              <a:gd name="T25" fmla="*/ 139186 h 36671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65125" h="366713">
                <a:moveTo>
                  <a:pt x="48397" y="139186"/>
                </a:moveTo>
                <a:lnTo>
                  <a:pt x="138392" y="139186"/>
                </a:lnTo>
                <a:lnTo>
                  <a:pt x="138392" y="48608"/>
                </a:lnTo>
                <a:lnTo>
                  <a:pt x="226733" y="48608"/>
                </a:lnTo>
                <a:lnTo>
                  <a:pt x="226733" y="139186"/>
                </a:lnTo>
                <a:lnTo>
                  <a:pt x="316728" y="139186"/>
                </a:lnTo>
                <a:lnTo>
                  <a:pt x="316728" y="227527"/>
                </a:lnTo>
                <a:lnTo>
                  <a:pt x="226733" y="227527"/>
                </a:lnTo>
                <a:lnTo>
                  <a:pt x="226733" y="318105"/>
                </a:lnTo>
                <a:lnTo>
                  <a:pt x="138392" y="318105"/>
                </a:lnTo>
                <a:lnTo>
                  <a:pt x="138392" y="227527"/>
                </a:lnTo>
                <a:lnTo>
                  <a:pt x="48397" y="227527"/>
                </a:lnTo>
                <a:lnTo>
                  <a:pt x="48397" y="139186"/>
                </a:lnTo>
                <a:close/>
              </a:path>
            </a:pathLst>
          </a:cu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 cap="flat" cmpd="sng">
            <a:solidFill>
              <a:srgbClr val="BE4B48"/>
            </a:solidFill>
            <a:prstDash val="solid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prstClr val="black"/>
              </a:solidFill>
              <a:latin typeface="Calibri" charset="0"/>
              <a:ea typeface="Arial" charset="0"/>
              <a:cs typeface="Arial" charset="0"/>
            </a:endParaRPr>
          </a:p>
        </p:txBody>
      </p:sp>
      <p:sp>
        <p:nvSpPr>
          <p:cNvPr id="65" name="Plus 64"/>
          <p:cNvSpPr>
            <a:spLocks/>
          </p:cNvSpPr>
          <p:nvPr/>
        </p:nvSpPr>
        <p:spPr bwMode="auto">
          <a:xfrm>
            <a:off x="5207009" y="2257531"/>
            <a:ext cx="365125" cy="305594"/>
          </a:xfrm>
          <a:custGeom>
            <a:avLst/>
            <a:gdLst>
              <a:gd name="T0" fmla="*/ 48397 w 365125"/>
              <a:gd name="T1" fmla="*/ 139186 h 366713"/>
              <a:gd name="T2" fmla="*/ 138392 w 365125"/>
              <a:gd name="T3" fmla="*/ 139186 h 366713"/>
              <a:gd name="T4" fmla="*/ 138392 w 365125"/>
              <a:gd name="T5" fmla="*/ 48608 h 366713"/>
              <a:gd name="T6" fmla="*/ 226733 w 365125"/>
              <a:gd name="T7" fmla="*/ 48608 h 366713"/>
              <a:gd name="T8" fmla="*/ 226733 w 365125"/>
              <a:gd name="T9" fmla="*/ 139186 h 366713"/>
              <a:gd name="T10" fmla="*/ 316728 w 365125"/>
              <a:gd name="T11" fmla="*/ 139186 h 366713"/>
              <a:gd name="T12" fmla="*/ 316728 w 365125"/>
              <a:gd name="T13" fmla="*/ 227527 h 366713"/>
              <a:gd name="T14" fmla="*/ 226733 w 365125"/>
              <a:gd name="T15" fmla="*/ 227527 h 366713"/>
              <a:gd name="T16" fmla="*/ 226733 w 365125"/>
              <a:gd name="T17" fmla="*/ 318105 h 366713"/>
              <a:gd name="T18" fmla="*/ 138392 w 365125"/>
              <a:gd name="T19" fmla="*/ 318105 h 366713"/>
              <a:gd name="T20" fmla="*/ 138392 w 365125"/>
              <a:gd name="T21" fmla="*/ 227527 h 366713"/>
              <a:gd name="T22" fmla="*/ 48397 w 365125"/>
              <a:gd name="T23" fmla="*/ 227527 h 366713"/>
              <a:gd name="T24" fmla="*/ 48397 w 365125"/>
              <a:gd name="T25" fmla="*/ 139186 h 36671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65125" h="366713">
                <a:moveTo>
                  <a:pt x="48397" y="139186"/>
                </a:moveTo>
                <a:lnTo>
                  <a:pt x="138392" y="139186"/>
                </a:lnTo>
                <a:lnTo>
                  <a:pt x="138392" y="48608"/>
                </a:lnTo>
                <a:lnTo>
                  <a:pt x="226733" y="48608"/>
                </a:lnTo>
                <a:lnTo>
                  <a:pt x="226733" y="139186"/>
                </a:lnTo>
                <a:lnTo>
                  <a:pt x="316728" y="139186"/>
                </a:lnTo>
                <a:lnTo>
                  <a:pt x="316728" y="227527"/>
                </a:lnTo>
                <a:lnTo>
                  <a:pt x="226733" y="227527"/>
                </a:lnTo>
                <a:lnTo>
                  <a:pt x="226733" y="318105"/>
                </a:lnTo>
                <a:lnTo>
                  <a:pt x="138392" y="318105"/>
                </a:lnTo>
                <a:lnTo>
                  <a:pt x="138392" y="227527"/>
                </a:lnTo>
                <a:lnTo>
                  <a:pt x="48397" y="227527"/>
                </a:lnTo>
                <a:lnTo>
                  <a:pt x="48397" y="139186"/>
                </a:lnTo>
                <a:close/>
              </a:path>
            </a:pathLst>
          </a:cu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 cap="flat" cmpd="sng">
            <a:solidFill>
              <a:srgbClr val="BE4B48"/>
            </a:solidFill>
            <a:prstDash val="solid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prstClr val="black"/>
              </a:solidFill>
              <a:latin typeface="Calibri" charset="0"/>
              <a:ea typeface="Arial" charset="0"/>
              <a:cs typeface="Arial" charset="0"/>
            </a:endParaRPr>
          </a:p>
        </p:txBody>
      </p:sp>
      <p:sp>
        <p:nvSpPr>
          <p:cNvPr id="66" name="Plus 65"/>
          <p:cNvSpPr>
            <a:spLocks/>
          </p:cNvSpPr>
          <p:nvPr/>
        </p:nvSpPr>
        <p:spPr bwMode="auto">
          <a:xfrm>
            <a:off x="7621588" y="2290609"/>
            <a:ext cx="366712" cy="304271"/>
          </a:xfrm>
          <a:custGeom>
            <a:avLst/>
            <a:gdLst>
              <a:gd name="T0" fmla="*/ 48608 w 366712"/>
              <a:gd name="T1" fmla="*/ 138392 h 365125"/>
              <a:gd name="T2" fmla="*/ 139185 w 366712"/>
              <a:gd name="T3" fmla="*/ 138392 h 365125"/>
              <a:gd name="T4" fmla="*/ 139185 w 366712"/>
              <a:gd name="T5" fmla="*/ 48397 h 365125"/>
              <a:gd name="T6" fmla="*/ 227527 w 366712"/>
              <a:gd name="T7" fmla="*/ 48397 h 365125"/>
              <a:gd name="T8" fmla="*/ 227527 w 366712"/>
              <a:gd name="T9" fmla="*/ 138392 h 365125"/>
              <a:gd name="T10" fmla="*/ 318104 w 366712"/>
              <a:gd name="T11" fmla="*/ 138392 h 365125"/>
              <a:gd name="T12" fmla="*/ 318104 w 366712"/>
              <a:gd name="T13" fmla="*/ 226733 h 365125"/>
              <a:gd name="T14" fmla="*/ 227527 w 366712"/>
              <a:gd name="T15" fmla="*/ 226733 h 365125"/>
              <a:gd name="T16" fmla="*/ 227527 w 366712"/>
              <a:gd name="T17" fmla="*/ 316728 h 365125"/>
              <a:gd name="T18" fmla="*/ 139185 w 366712"/>
              <a:gd name="T19" fmla="*/ 316728 h 365125"/>
              <a:gd name="T20" fmla="*/ 139185 w 366712"/>
              <a:gd name="T21" fmla="*/ 226733 h 365125"/>
              <a:gd name="T22" fmla="*/ 48608 w 366712"/>
              <a:gd name="T23" fmla="*/ 226733 h 365125"/>
              <a:gd name="T24" fmla="*/ 48608 w 366712"/>
              <a:gd name="T25" fmla="*/ 138392 h 36512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66712" h="365125">
                <a:moveTo>
                  <a:pt x="48608" y="138392"/>
                </a:moveTo>
                <a:lnTo>
                  <a:pt x="139185" y="138392"/>
                </a:lnTo>
                <a:lnTo>
                  <a:pt x="139185" y="48397"/>
                </a:lnTo>
                <a:lnTo>
                  <a:pt x="227527" y="48397"/>
                </a:lnTo>
                <a:lnTo>
                  <a:pt x="227527" y="138392"/>
                </a:lnTo>
                <a:lnTo>
                  <a:pt x="318104" y="138392"/>
                </a:lnTo>
                <a:lnTo>
                  <a:pt x="318104" y="226733"/>
                </a:lnTo>
                <a:lnTo>
                  <a:pt x="227527" y="226733"/>
                </a:lnTo>
                <a:lnTo>
                  <a:pt x="227527" y="316728"/>
                </a:lnTo>
                <a:lnTo>
                  <a:pt x="139185" y="316728"/>
                </a:lnTo>
                <a:lnTo>
                  <a:pt x="139185" y="226733"/>
                </a:lnTo>
                <a:lnTo>
                  <a:pt x="48608" y="226733"/>
                </a:lnTo>
                <a:lnTo>
                  <a:pt x="48608" y="138392"/>
                </a:lnTo>
                <a:close/>
              </a:path>
            </a:pathLst>
          </a:cu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 cap="flat" cmpd="sng">
            <a:solidFill>
              <a:srgbClr val="BE4B48"/>
            </a:solidFill>
            <a:prstDash val="solid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prstClr val="black"/>
              </a:solidFill>
              <a:latin typeface="Calibri" charset="0"/>
              <a:ea typeface="Arial" charset="0"/>
              <a:cs typeface="Arial" charset="0"/>
            </a:endParaRPr>
          </a:p>
        </p:txBody>
      </p:sp>
      <p:sp>
        <p:nvSpPr>
          <p:cNvPr id="67" name="Equal 66"/>
          <p:cNvSpPr>
            <a:spLocks/>
          </p:cNvSpPr>
          <p:nvPr/>
        </p:nvSpPr>
        <p:spPr bwMode="auto">
          <a:xfrm>
            <a:off x="1203328" y="2318385"/>
            <a:ext cx="365125" cy="183886"/>
          </a:xfrm>
          <a:custGeom>
            <a:avLst/>
            <a:gdLst>
              <a:gd name="T0" fmla="*/ 48397 w 365125"/>
              <a:gd name="T1" fmla="*/ 45457 h 220663"/>
              <a:gd name="T2" fmla="*/ 316728 w 365125"/>
              <a:gd name="T3" fmla="*/ 45457 h 220663"/>
              <a:gd name="T4" fmla="*/ 316728 w 365125"/>
              <a:gd name="T5" fmla="*/ 97357 h 220663"/>
              <a:gd name="T6" fmla="*/ 48397 w 365125"/>
              <a:gd name="T7" fmla="*/ 97357 h 220663"/>
              <a:gd name="T8" fmla="*/ 48397 w 365125"/>
              <a:gd name="T9" fmla="*/ 45457 h 220663"/>
              <a:gd name="T10" fmla="*/ 48397 w 365125"/>
              <a:gd name="T11" fmla="*/ 123306 h 220663"/>
              <a:gd name="T12" fmla="*/ 316728 w 365125"/>
              <a:gd name="T13" fmla="*/ 123306 h 220663"/>
              <a:gd name="T14" fmla="*/ 316728 w 365125"/>
              <a:gd name="T15" fmla="*/ 175206 h 220663"/>
              <a:gd name="T16" fmla="*/ 48397 w 365125"/>
              <a:gd name="T17" fmla="*/ 175206 h 220663"/>
              <a:gd name="T18" fmla="*/ 48397 w 365125"/>
              <a:gd name="T19" fmla="*/ 123306 h 22066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65125" h="220663">
                <a:moveTo>
                  <a:pt x="48397" y="45457"/>
                </a:moveTo>
                <a:lnTo>
                  <a:pt x="316728" y="45457"/>
                </a:lnTo>
                <a:lnTo>
                  <a:pt x="316728" y="97357"/>
                </a:lnTo>
                <a:lnTo>
                  <a:pt x="48397" y="97357"/>
                </a:lnTo>
                <a:lnTo>
                  <a:pt x="48397" y="45457"/>
                </a:lnTo>
                <a:close/>
                <a:moveTo>
                  <a:pt x="48397" y="123306"/>
                </a:moveTo>
                <a:lnTo>
                  <a:pt x="316728" y="123306"/>
                </a:lnTo>
                <a:lnTo>
                  <a:pt x="316728" y="175206"/>
                </a:lnTo>
                <a:lnTo>
                  <a:pt x="48397" y="175206"/>
                </a:lnTo>
                <a:lnTo>
                  <a:pt x="48397" y="123306"/>
                </a:lnTo>
                <a:close/>
              </a:path>
            </a:pathLst>
          </a:cu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 cap="flat" cmpd="sng">
            <a:solidFill>
              <a:srgbClr val="BE4B48"/>
            </a:solidFill>
            <a:prstDash val="solid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prstClr val="black"/>
              </a:solidFill>
              <a:latin typeface="Calibri" charset="0"/>
              <a:ea typeface="Arial" charset="0"/>
              <a:cs typeface="Arial" charset="0"/>
            </a:endParaRPr>
          </a:p>
        </p:txBody>
      </p:sp>
      <p:sp>
        <p:nvSpPr>
          <p:cNvPr id="68" name="Oval 67"/>
          <p:cNvSpPr>
            <a:spLocks noChangeArrowheads="1"/>
          </p:cNvSpPr>
          <p:nvPr/>
        </p:nvSpPr>
        <p:spPr bwMode="auto">
          <a:xfrm>
            <a:off x="8153403" y="2397765"/>
            <a:ext cx="92075" cy="76729"/>
          </a:xfrm>
          <a:prstGeom prst="ellipse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defTabSz="914400"/>
            <a:endParaRPr lang="en-US">
              <a:solidFill>
                <a:srgbClr val="000000"/>
              </a:solidFill>
              <a:latin typeface="Calibri" charset="0"/>
              <a:ea typeface="Arial" charset="0"/>
              <a:cs typeface="Arial" charset="0"/>
            </a:endParaRPr>
          </a:p>
        </p:txBody>
      </p:sp>
      <p:sp>
        <p:nvSpPr>
          <p:cNvPr id="69" name="Oval 68"/>
          <p:cNvSpPr>
            <a:spLocks noChangeArrowheads="1"/>
          </p:cNvSpPr>
          <p:nvPr/>
        </p:nvSpPr>
        <p:spPr bwMode="auto">
          <a:xfrm>
            <a:off x="8335964" y="2397765"/>
            <a:ext cx="92075" cy="76729"/>
          </a:xfrm>
          <a:prstGeom prst="ellipse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defTabSz="914400"/>
            <a:endParaRPr lang="en-US">
              <a:solidFill>
                <a:srgbClr val="000000"/>
              </a:solidFill>
              <a:latin typeface="Calibri" charset="0"/>
              <a:ea typeface="Arial" charset="0"/>
              <a:cs typeface="Arial" charset="0"/>
            </a:endParaRPr>
          </a:p>
        </p:txBody>
      </p:sp>
      <p:sp>
        <p:nvSpPr>
          <p:cNvPr id="70" name="Oval 69"/>
          <p:cNvSpPr>
            <a:spLocks noChangeArrowheads="1"/>
          </p:cNvSpPr>
          <p:nvPr/>
        </p:nvSpPr>
        <p:spPr bwMode="auto">
          <a:xfrm>
            <a:off x="8518534" y="2397765"/>
            <a:ext cx="92075" cy="76729"/>
          </a:xfrm>
          <a:prstGeom prst="ellipse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defTabSz="914400"/>
            <a:endParaRPr lang="en-US">
              <a:solidFill>
                <a:srgbClr val="000000"/>
              </a:solidFill>
              <a:latin typeface="Calibri" charset="0"/>
              <a:ea typeface="Arial" charset="0"/>
              <a:cs typeface="Arial" charset="0"/>
            </a:endParaRPr>
          </a:p>
        </p:txBody>
      </p:sp>
      <p:sp>
        <p:nvSpPr>
          <p:cNvPr id="13346" name="Rectangle 70"/>
          <p:cNvSpPr>
            <a:spLocks noChangeArrowheads="1"/>
          </p:cNvSpPr>
          <p:nvPr/>
        </p:nvSpPr>
        <p:spPr bwMode="auto">
          <a:xfrm>
            <a:off x="1924050" y="1880500"/>
            <a:ext cx="6668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en-US" i="1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k </a:t>
            </a:r>
            <a:r>
              <a:rPr lang="en-US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= 0</a:t>
            </a:r>
          </a:p>
        </p:txBody>
      </p:sp>
      <p:sp>
        <p:nvSpPr>
          <p:cNvPr id="13347" name="Rectangle 71"/>
          <p:cNvSpPr>
            <a:spLocks noChangeArrowheads="1"/>
          </p:cNvSpPr>
          <p:nvPr/>
        </p:nvSpPr>
        <p:spPr bwMode="auto">
          <a:xfrm>
            <a:off x="3467100" y="1889760"/>
            <a:ext cx="6668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en-US" i="1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k </a:t>
            </a:r>
            <a:r>
              <a:rPr lang="en-US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= 1</a:t>
            </a:r>
          </a:p>
        </p:txBody>
      </p:sp>
      <p:sp>
        <p:nvSpPr>
          <p:cNvPr id="13348" name="Rectangle 72"/>
          <p:cNvSpPr>
            <a:spLocks noChangeArrowheads="1"/>
          </p:cNvSpPr>
          <p:nvPr/>
        </p:nvSpPr>
        <p:spPr bwMode="auto">
          <a:xfrm>
            <a:off x="6134100" y="1889760"/>
            <a:ext cx="6668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en-US" i="1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k </a:t>
            </a:r>
            <a:r>
              <a:rPr lang="en-US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= 2</a:t>
            </a:r>
          </a:p>
        </p:txBody>
      </p:sp>
      <p:sp>
        <p:nvSpPr>
          <p:cNvPr id="13349" name="Rectangle 38"/>
          <p:cNvSpPr>
            <a:spLocks noChangeArrowheads="1"/>
          </p:cNvSpPr>
          <p:nvPr/>
        </p:nvSpPr>
        <p:spPr bwMode="auto">
          <a:xfrm>
            <a:off x="160020" y="5084181"/>
            <a:ext cx="530844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en-US" sz="1400" dirty="0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K.-I. Goh, D.-S. Lee, B. </a:t>
            </a:r>
            <a:r>
              <a:rPr lang="en-US" sz="1400" dirty="0" err="1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Kahng</a:t>
            </a:r>
            <a:r>
              <a:rPr lang="en-US" sz="1400" dirty="0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, and D. Kim, </a:t>
            </a:r>
            <a:r>
              <a:rPr lang="en-US" sz="1400" i="1" dirty="0" err="1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Physica</a:t>
            </a:r>
            <a:r>
              <a:rPr lang="en-US" sz="1400" i="1" dirty="0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 A </a:t>
            </a:r>
            <a:r>
              <a:rPr lang="en-US" sz="1400" b="1" dirty="0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346</a:t>
            </a:r>
            <a:r>
              <a:rPr lang="en-US" sz="1400" dirty="0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, 93-103 (2005)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3498" y="3826200"/>
            <a:ext cx="8969378" cy="881063"/>
            <a:chOff x="323" y="4737773"/>
            <a:chExt cx="8969053" cy="1057714"/>
          </a:xfrm>
        </p:grpSpPr>
        <p:sp>
          <p:nvSpPr>
            <p:cNvPr id="3" name="TextBox 2"/>
            <p:cNvSpPr txBox="1">
              <a:spLocks noChangeArrowheads="1"/>
            </p:cNvSpPr>
            <p:nvPr/>
          </p:nvSpPr>
          <p:spPr bwMode="auto">
            <a:xfrm>
              <a:off x="323" y="4913489"/>
              <a:ext cx="8969053" cy="554228"/>
            </a:xfrm>
            <a:prstGeom prst="rect">
              <a:avLst/>
            </a:prstGeom>
            <a:gradFill rotWithShape="1">
              <a:gsLst>
                <a:gs pos="0">
                  <a:srgbClr val="FFA2A1"/>
                </a:gs>
                <a:gs pos="35001">
                  <a:srgbClr val="FFBEBD"/>
                </a:gs>
                <a:gs pos="100000">
                  <a:srgbClr val="FFE5E5"/>
                </a:gs>
              </a:gsLst>
              <a:lin ang="16200000" scaled="1"/>
            </a:gradFill>
            <a:ln w="9525">
              <a:solidFill>
                <a:srgbClr val="BE4B48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defTabSz="914400"/>
              <a:endParaRPr lang="en-US" sz="2400">
                <a:solidFill>
                  <a:srgbClr val="000000"/>
                </a:solidFill>
                <a:latin typeface="Calibri" charset="0"/>
                <a:ea typeface="Arial" charset="0"/>
                <a:cs typeface="Arial" charset="0"/>
              </a:endParaRPr>
            </a:p>
          </p:txBody>
        </p:sp>
        <p:graphicFrame>
          <p:nvGraphicFramePr>
            <p:cNvPr id="13354" name="Object 3"/>
            <p:cNvGraphicFramePr>
              <a:graphicFrameLocks noChangeAspect="1"/>
            </p:cNvGraphicFramePr>
            <p:nvPr/>
          </p:nvGraphicFramePr>
          <p:xfrm>
            <a:off x="322575" y="4737773"/>
            <a:ext cx="8489642" cy="10577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3302000" imgH="495300" progId="Equation.3">
                    <p:embed/>
                  </p:oleObj>
                </mc:Choice>
                <mc:Fallback>
                  <p:oleObj name="Equation" r:id="rId3" imgW="3302000" imgH="495300" progId="Equation.3">
                    <p:embed/>
                    <p:pic>
                      <p:nvPicPr>
                        <p:cNvPr id="13354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2575" y="4737773"/>
                          <a:ext cx="8489642" cy="105771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3351" name="Object 44"/>
          <p:cNvGraphicFramePr>
            <a:graphicFrameLocks noChangeAspect="1"/>
          </p:cNvGraphicFramePr>
          <p:nvPr/>
        </p:nvGraphicFramePr>
        <p:xfrm>
          <a:off x="1416050" y="3096260"/>
          <a:ext cx="7270750" cy="423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381500" imgH="368300" progId="Equation.3">
                  <p:embed/>
                </p:oleObj>
              </mc:Choice>
              <mc:Fallback>
                <p:oleObj name="Equation" r:id="rId5" imgW="4381500" imgH="368300" progId="Equation.3">
                  <p:embed/>
                  <p:pic>
                    <p:nvPicPr>
                      <p:cNvPr id="13351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6050" y="3096260"/>
                        <a:ext cx="7270750" cy="4233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52" name="Object 5"/>
          <p:cNvGraphicFramePr>
            <a:graphicFrameLocks noChangeAspect="1"/>
          </p:cNvGraphicFramePr>
          <p:nvPr/>
        </p:nvGraphicFramePr>
        <p:xfrm>
          <a:off x="314334" y="3117429"/>
          <a:ext cx="779463" cy="232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69696" imgH="203112" progId="Equation.3">
                  <p:embed/>
                </p:oleObj>
              </mc:Choice>
              <mc:Fallback>
                <p:oleObj name="Equation" r:id="rId7" imgW="469696" imgH="203112" progId="Equation.3">
                  <p:embed/>
                  <p:pic>
                    <p:nvPicPr>
                      <p:cNvPr id="1335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34" y="3117429"/>
                        <a:ext cx="779463" cy="2328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ACE4DE-63A2-4EDB-B108-50180319ECC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5665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1600682</TotalTime>
  <Words>1780</Words>
  <Application>Microsoft Office PowerPoint</Application>
  <PresentationFormat>On-screen Show (16:10)</PresentationFormat>
  <Paragraphs>255</Paragraphs>
  <Slides>14</Slides>
  <Notes>14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Cambria Math</vt:lpstr>
      <vt:lpstr>Helvetica</vt:lpstr>
      <vt:lpstr>Times New Roman</vt:lpstr>
      <vt:lpstr>Trajan Pro</vt:lpstr>
      <vt:lpstr>Office Theme</vt:lpstr>
      <vt:lpstr>1_Office Theme</vt:lpstr>
      <vt:lpstr>Equation</vt:lpstr>
      <vt:lpstr>PowerPoint Presentation</vt:lpstr>
      <vt:lpstr>Failure Propagation Model</vt:lpstr>
      <vt:lpstr>Overload Model</vt:lpstr>
      <vt:lpstr>Self-organized Criticality AKA Sandpile Model</vt:lpstr>
      <vt:lpstr>Branching Process Model</vt:lpstr>
      <vt:lpstr>Short Summary of Models: Universality</vt:lpstr>
      <vt:lpstr>Explanation of the 3/2 Universality</vt:lpstr>
      <vt:lpstr>PowerPoint Presentation</vt:lpstr>
      <vt:lpstr>Size Distribution of Branching Process (Cavity Method)</vt:lpstr>
      <vt:lpstr>Solving the Equation by Generating Function</vt:lpstr>
      <vt:lpstr>Finding the Critical Exponent from Expansion</vt:lpstr>
      <vt:lpstr>Critical Exponent for Homogenous Case</vt:lpstr>
      <vt:lpstr>Critical Exponent for Inhomogeneous Case</vt:lpstr>
      <vt:lpstr>Comparing the Prediction with the Real Data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 Science</dc:title>
  <dc:creator>Albert-László Barabási</dc:creator>
  <cp:lastModifiedBy>Szymanski, Bolek</cp:lastModifiedBy>
  <cp:revision>672</cp:revision>
  <dcterms:created xsi:type="dcterms:W3CDTF">2012-04-09T15:24:55Z</dcterms:created>
  <dcterms:modified xsi:type="dcterms:W3CDTF">2023-10-15T17:42:59Z</dcterms:modified>
</cp:coreProperties>
</file>